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9" r:id="rId2"/>
    <p:sldId id="258" r:id="rId3"/>
    <p:sldId id="260" r:id="rId4"/>
    <p:sldId id="261" r:id="rId5"/>
    <p:sldId id="262" r:id="rId6"/>
    <p:sldId id="263" r:id="rId7"/>
    <p:sldId id="264" r:id="rId8"/>
    <p:sldId id="265" r:id="rId9"/>
    <p:sldId id="266" r:id="rId10"/>
    <p:sldId id="267" r:id="rId11"/>
    <p:sldId id="268" r:id="rId12"/>
    <p:sldId id="269" r:id="rId13"/>
    <p:sldId id="270" r:id="rId14"/>
    <p:sldId id="271" r:id="rId15"/>
    <p:sldId id="273" r:id="rId16"/>
    <p:sldId id="272" r:id="rId17"/>
    <p:sldId id="274" r:id="rId18"/>
    <p:sldId id="275" r:id="rId19"/>
    <p:sldId id="276" r:id="rId20"/>
    <p:sldId id="277" r:id="rId21"/>
    <p:sldId id="278" r:id="rId22"/>
    <p:sldId id="279" r:id="rId23"/>
    <p:sldId id="280" r:id="rId24"/>
    <p:sldId id="281" r:id="rId25"/>
    <p:sldId id="282" r:id="rId26"/>
    <p:sldId id="283" r:id="rId27"/>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75"/>
    <p:restoredTop sz="94643"/>
  </p:normalViewPr>
  <p:slideViewPr>
    <p:cSldViewPr snapToGrid="0" snapToObjects="1">
      <p:cViewPr varScale="1">
        <p:scale>
          <a:sx n="141" d="100"/>
          <a:sy n="141" d="100"/>
        </p:scale>
        <p:origin x="224" y="8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E27598-32E7-614B-85B8-64975E8D4145}"/>
              </a:ext>
            </a:extLst>
          </p:cNvPr>
          <p:cNvSpPr>
            <a:spLocks noGrp="1"/>
          </p:cNvSpPr>
          <p:nvPr>
            <p:ph type="ctrTitle"/>
          </p:nvPr>
        </p:nvSpPr>
        <p:spPr>
          <a:xfrm>
            <a:off x="1524000" y="1122363"/>
            <a:ext cx="9144000" cy="2387600"/>
          </a:xfrm>
        </p:spPr>
        <p:txBody>
          <a:bodyPr anchor="b"/>
          <a:lstStyle>
            <a:lvl1pPr algn="ctr">
              <a:defRPr sz="6000"/>
            </a:lvl1pPr>
          </a:lstStyle>
          <a:p>
            <a:r>
              <a:rPr lang="da-DK"/>
              <a:t>Klik for at redigere titeltypografien i masteren</a:t>
            </a:r>
          </a:p>
        </p:txBody>
      </p:sp>
      <p:sp>
        <p:nvSpPr>
          <p:cNvPr id="3" name="Undertitel 2">
            <a:extLst>
              <a:ext uri="{FF2B5EF4-FFF2-40B4-BE49-F238E27FC236}">
                <a16:creationId xmlns:a16="http://schemas.microsoft.com/office/drawing/2014/main" id="{FCA2337B-8541-6F45-AE87-F28358115B0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55D3E030-BAD1-C745-9A48-5FD69170E02C}"/>
              </a:ext>
            </a:extLst>
          </p:cNvPr>
          <p:cNvSpPr>
            <a:spLocks noGrp="1"/>
          </p:cNvSpPr>
          <p:nvPr>
            <p:ph type="dt" sz="half" idx="10"/>
          </p:nvPr>
        </p:nvSpPr>
        <p:spPr/>
        <p:txBody>
          <a:bodyPr/>
          <a:lstStyle/>
          <a:p>
            <a:fld id="{7EB9750F-EEE8-ED42-BF65-49EF5C8DCF1D}" type="datetimeFigureOut">
              <a:rPr lang="da-DK" smtClean="0"/>
              <a:t>26/10/2018</a:t>
            </a:fld>
            <a:endParaRPr lang="da-DK"/>
          </a:p>
        </p:txBody>
      </p:sp>
      <p:sp>
        <p:nvSpPr>
          <p:cNvPr id="5" name="Pladsholder til sidefod 4">
            <a:extLst>
              <a:ext uri="{FF2B5EF4-FFF2-40B4-BE49-F238E27FC236}">
                <a16:creationId xmlns:a16="http://schemas.microsoft.com/office/drawing/2014/main" id="{337D7A58-CF12-834D-8D99-36BE431E9798}"/>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E3B95D7B-77BA-B747-BC6F-87286D1A96D4}"/>
              </a:ext>
            </a:extLst>
          </p:cNvPr>
          <p:cNvSpPr>
            <a:spLocks noGrp="1"/>
          </p:cNvSpPr>
          <p:nvPr>
            <p:ph type="sldNum" sz="quarter" idx="12"/>
          </p:nvPr>
        </p:nvSpPr>
        <p:spPr/>
        <p:txBody>
          <a:bodyPr/>
          <a:lstStyle/>
          <a:p>
            <a:fld id="{B3E57356-5758-174E-874D-64D22AD55FC3}" type="slidenum">
              <a:rPr lang="da-DK" smtClean="0"/>
              <a:t>‹nr.›</a:t>
            </a:fld>
            <a:endParaRPr lang="da-DK"/>
          </a:p>
        </p:txBody>
      </p:sp>
    </p:spTree>
    <p:extLst>
      <p:ext uri="{BB962C8B-B14F-4D97-AF65-F5344CB8AC3E}">
        <p14:creationId xmlns:p14="http://schemas.microsoft.com/office/powerpoint/2010/main" val="19620424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A9B268-B5D3-3347-BE78-AF1F5F2398D6}"/>
              </a:ext>
            </a:extLst>
          </p:cNvPr>
          <p:cNvSpPr>
            <a:spLocks noGrp="1"/>
          </p:cNvSpPr>
          <p:nvPr>
            <p:ph type="title"/>
          </p:nvPr>
        </p:nvSpPr>
        <p:spPr>
          <a:xfrm>
            <a:off x="839788" y="964099"/>
            <a:ext cx="3932237" cy="1600200"/>
          </a:xfr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75401D0C-60FF-194F-85B6-20D9FBC814A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a:extLst>
              <a:ext uri="{FF2B5EF4-FFF2-40B4-BE49-F238E27FC236}">
                <a16:creationId xmlns:a16="http://schemas.microsoft.com/office/drawing/2014/main" id="{B759125B-35D8-1B45-B8FA-C9EED6BF771A}"/>
              </a:ext>
            </a:extLst>
          </p:cNvPr>
          <p:cNvSpPr>
            <a:spLocks noGrp="1"/>
          </p:cNvSpPr>
          <p:nvPr>
            <p:ph type="body" sz="half" idx="2"/>
          </p:nvPr>
        </p:nvSpPr>
        <p:spPr>
          <a:xfrm>
            <a:off x="839788" y="2564299"/>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da-DK"/>
              <a:t>Rediger teksttypografien i masteren
Andet niveau
Tredje niveau
Fjerde niveau
Femte niveau</a:t>
            </a:r>
          </a:p>
        </p:txBody>
      </p:sp>
      <p:sp>
        <p:nvSpPr>
          <p:cNvPr id="5" name="Pladsholder til dato 4">
            <a:extLst>
              <a:ext uri="{FF2B5EF4-FFF2-40B4-BE49-F238E27FC236}">
                <a16:creationId xmlns:a16="http://schemas.microsoft.com/office/drawing/2014/main" id="{0217CA1D-1DD8-3E46-AADF-74582BD0277C}"/>
              </a:ext>
            </a:extLst>
          </p:cNvPr>
          <p:cNvSpPr>
            <a:spLocks noGrp="1"/>
          </p:cNvSpPr>
          <p:nvPr>
            <p:ph type="dt" sz="half" idx="10"/>
          </p:nvPr>
        </p:nvSpPr>
        <p:spPr/>
        <p:txBody>
          <a:bodyPr/>
          <a:lstStyle/>
          <a:p>
            <a:fld id="{7EB9750F-EEE8-ED42-BF65-49EF5C8DCF1D}" type="datetimeFigureOut">
              <a:rPr lang="da-DK" smtClean="0"/>
              <a:t>26/10/2018</a:t>
            </a:fld>
            <a:endParaRPr lang="da-DK"/>
          </a:p>
        </p:txBody>
      </p:sp>
      <p:sp>
        <p:nvSpPr>
          <p:cNvPr id="6" name="Pladsholder til sidefod 5">
            <a:extLst>
              <a:ext uri="{FF2B5EF4-FFF2-40B4-BE49-F238E27FC236}">
                <a16:creationId xmlns:a16="http://schemas.microsoft.com/office/drawing/2014/main" id="{B49AED99-CFC0-9945-9B55-7F0D62FFF07C}"/>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7F574E74-28CA-C74F-8CB1-F7E40156E16D}"/>
              </a:ext>
            </a:extLst>
          </p:cNvPr>
          <p:cNvSpPr>
            <a:spLocks noGrp="1"/>
          </p:cNvSpPr>
          <p:nvPr>
            <p:ph type="sldNum" sz="quarter" idx="12"/>
          </p:nvPr>
        </p:nvSpPr>
        <p:spPr/>
        <p:txBody>
          <a:bodyPr/>
          <a:lstStyle/>
          <a:p>
            <a:fld id="{B3E57356-5758-174E-874D-64D22AD55FC3}" type="slidenum">
              <a:rPr lang="da-DK" smtClean="0"/>
              <a:t>‹nr.›</a:t>
            </a:fld>
            <a:endParaRPr lang="da-DK"/>
          </a:p>
        </p:txBody>
      </p:sp>
    </p:spTree>
    <p:extLst>
      <p:ext uri="{BB962C8B-B14F-4D97-AF65-F5344CB8AC3E}">
        <p14:creationId xmlns:p14="http://schemas.microsoft.com/office/powerpoint/2010/main" val="40885383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BAB444-038B-E348-A836-F97B7741DE15}"/>
              </a:ext>
            </a:extLst>
          </p:cNvPr>
          <p:cNvSpPr>
            <a:spLocks noGrp="1"/>
          </p:cNvSpPr>
          <p:nvPr>
            <p:ph type="title"/>
          </p:nvPr>
        </p:nvSpPr>
        <p:spPr/>
        <p:txBody>
          <a:bodyPr>
            <a:normAutofit/>
          </a:bodyPr>
          <a:lstStyle>
            <a:lvl1pPr>
              <a:defRPr sz="3600" b="1">
                <a:solidFill>
                  <a:srgbClr val="002060"/>
                </a:solidFill>
              </a:defRPr>
            </a:lvl1pPr>
          </a:lstStyle>
          <a:p>
            <a:r>
              <a:rPr lang="da-DK" dirty="0"/>
              <a:t>Klik for at redigere titeltypografien i masteren</a:t>
            </a:r>
          </a:p>
        </p:txBody>
      </p:sp>
      <p:sp>
        <p:nvSpPr>
          <p:cNvPr id="3" name="Pladsholder til indhold 2">
            <a:extLst>
              <a:ext uri="{FF2B5EF4-FFF2-40B4-BE49-F238E27FC236}">
                <a16:creationId xmlns:a16="http://schemas.microsoft.com/office/drawing/2014/main" id="{9916F9B3-ED34-DB44-B391-F9EF183EC503}"/>
              </a:ext>
            </a:extLst>
          </p:cNvPr>
          <p:cNvSpPr>
            <a:spLocks noGrp="1"/>
          </p:cNvSpPr>
          <p:nvPr>
            <p:ph idx="1"/>
          </p:nvPr>
        </p:nvSpPr>
        <p:spPr>
          <a:xfrm>
            <a:off x="838200" y="2421976"/>
            <a:ext cx="10515600" cy="4351338"/>
          </a:xfrm>
        </p:spPr>
        <p:txBody>
          <a:bodyPr>
            <a:normAutofit/>
          </a:bodyPr>
          <a:lstStyle>
            <a:lvl1pPr marL="0" indent="0">
              <a:lnSpc>
                <a:spcPct val="100000"/>
              </a:lnSpc>
              <a:buNone/>
              <a:defRPr sz="2000"/>
            </a:lvl1pPr>
          </a:lstStyle>
          <a:p>
            <a:r>
              <a:rPr lang="da-DK" dirty="0"/>
              <a:t>Rediger teksttypografien i masteren
Andet niveau
Tredje niveau
Fjerde niveau
Femte niveau</a:t>
            </a:r>
          </a:p>
        </p:txBody>
      </p:sp>
      <p:sp>
        <p:nvSpPr>
          <p:cNvPr id="4" name="Pladsholder til dato 3">
            <a:extLst>
              <a:ext uri="{FF2B5EF4-FFF2-40B4-BE49-F238E27FC236}">
                <a16:creationId xmlns:a16="http://schemas.microsoft.com/office/drawing/2014/main" id="{B659520A-377C-2B46-977A-DF0FF17060EA}"/>
              </a:ext>
            </a:extLst>
          </p:cNvPr>
          <p:cNvSpPr>
            <a:spLocks noGrp="1"/>
          </p:cNvSpPr>
          <p:nvPr>
            <p:ph type="dt" sz="half" idx="10"/>
          </p:nvPr>
        </p:nvSpPr>
        <p:spPr/>
        <p:txBody>
          <a:bodyPr/>
          <a:lstStyle/>
          <a:p>
            <a:fld id="{7EB9750F-EEE8-ED42-BF65-49EF5C8DCF1D}" type="datetimeFigureOut">
              <a:rPr lang="da-DK" smtClean="0"/>
              <a:t>26/10/2018</a:t>
            </a:fld>
            <a:endParaRPr lang="da-DK"/>
          </a:p>
        </p:txBody>
      </p:sp>
      <p:sp>
        <p:nvSpPr>
          <p:cNvPr id="5" name="Pladsholder til sidefod 4">
            <a:extLst>
              <a:ext uri="{FF2B5EF4-FFF2-40B4-BE49-F238E27FC236}">
                <a16:creationId xmlns:a16="http://schemas.microsoft.com/office/drawing/2014/main" id="{69E55E65-5B82-0142-BE95-042AF1975DAB}"/>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5C61327C-338E-364A-9F61-EA44164EE18E}"/>
              </a:ext>
            </a:extLst>
          </p:cNvPr>
          <p:cNvSpPr>
            <a:spLocks noGrp="1"/>
          </p:cNvSpPr>
          <p:nvPr>
            <p:ph type="sldNum" sz="quarter" idx="12"/>
          </p:nvPr>
        </p:nvSpPr>
        <p:spPr/>
        <p:txBody>
          <a:bodyPr/>
          <a:lstStyle/>
          <a:p>
            <a:fld id="{B3E57356-5758-174E-874D-64D22AD55FC3}" type="slidenum">
              <a:rPr lang="da-DK" smtClean="0"/>
              <a:t>‹nr.›</a:t>
            </a:fld>
            <a:endParaRPr lang="da-DK"/>
          </a:p>
        </p:txBody>
      </p:sp>
    </p:spTree>
    <p:extLst>
      <p:ext uri="{BB962C8B-B14F-4D97-AF65-F5344CB8AC3E}">
        <p14:creationId xmlns:p14="http://schemas.microsoft.com/office/powerpoint/2010/main" val="4203463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BAB444-038B-E348-A836-F97B7741DE15}"/>
              </a:ext>
            </a:extLst>
          </p:cNvPr>
          <p:cNvSpPr>
            <a:spLocks noGrp="1"/>
          </p:cNvSpPr>
          <p:nvPr>
            <p:ph type="title"/>
          </p:nvPr>
        </p:nvSpPr>
        <p:spPr/>
        <p:txBody>
          <a:bodyPr>
            <a:normAutofit/>
          </a:bodyPr>
          <a:lstStyle>
            <a:lvl1pPr>
              <a:defRPr sz="3600" b="1">
                <a:solidFill>
                  <a:srgbClr val="002060"/>
                </a:solidFill>
              </a:defRPr>
            </a:lvl1pPr>
          </a:lstStyle>
          <a:p>
            <a:r>
              <a:rPr lang="da-DK" dirty="0"/>
              <a:t>Klik for at redigere titeltypografien i masteren</a:t>
            </a:r>
          </a:p>
        </p:txBody>
      </p:sp>
      <p:sp>
        <p:nvSpPr>
          <p:cNvPr id="3" name="Pladsholder til indhold 2">
            <a:extLst>
              <a:ext uri="{FF2B5EF4-FFF2-40B4-BE49-F238E27FC236}">
                <a16:creationId xmlns:a16="http://schemas.microsoft.com/office/drawing/2014/main" id="{9916F9B3-ED34-DB44-B391-F9EF183EC503}"/>
              </a:ext>
            </a:extLst>
          </p:cNvPr>
          <p:cNvSpPr>
            <a:spLocks noGrp="1"/>
          </p:cNvSpPr>
          <p:nvPr>
            <p:ph idx="1"/>
          </p:nvPr>
        </p:nvSpPr>
        <p:spPr>
          <a:xfrm>
            <a:off x="838200" y="2421976"/>
            <a:ext cx="10515600" cy="4351338"/>
          </a:xfrm>
        </p:spPr>
        <p:txBody>
          <a:bodyPr>
            <a:normAutofit/>
          </a:bodyPr>
          <a:lstStyle>
            <a:lvl1pPr marL="0" indent="0">
              <a:buNone/>
              <a:defRPr sz="1800"/>
            </a:lvl1pPr>
          </a:lstStyle>
          <a:p>
            <a:r>
              <a:rPr lang="da-DK" dirty="0"/>
              <a:t>Rediger teksttypografien i masteren
Andet niveau
Tredje niveau
Fjerde niveau
Femte niveau</a:t>
            </a:r>
          </a:p>
        </p:txBody>
      </p:sp>
      <p:sp>
        <p:nvSpPr>
          <p:cNvPr id="4" name="Pladsholder til dato 3">
            <a:extLst>
              <a:ext uri="{FF2B5EF4-FFF2-40B4-BE49-F238E27FC236}">
                <a16:creationId xmlns:a16="http://schemas.microsoft.com/office/drawing/2014/main" id="{B659520A-377C-2B46-977A-DF0FF17060EA}"/>
              </a:ext>
            </a:extLst>
          </p:cNvPr>
          <p:cNvSpPr>
            <a:spLocks noGrp="1"/>
          </p:cNvSpPr>
          <p:nvPr>
            <p:ph type="dt" sz="half" idx="10"/>
          </p:nvPr>
        </p:nvSpPr>
        <p:spPr/>
        <p:txBody>
          <a:bodyPr/>
          <a:lstStyle/>
          <a:p>
            <a:fld id="{7EB9750F-EEE8-ED42-BF65-49EF5C8DCF1D}" type="datetimeFigureOut">
              <a:rPr lang="da-DK" smtClean="0"/>
              <a:t>26/10/2018</a:t>
            </a:fld>
            <a:endParaRPr lang="da-DK"/>
          </a:p>
        </p:txBody>
      </p:sp>
      <p:sp>
        <p:nvSpPr>
          <p:cNvPr id="5" name="Pladsholder til sidefod 4">
            <a:extLst>
              <a:ext uri="{FF2B5EF4-FFF2-40B4-BE49-F238E27FC236}">
                <a16:creationId xmlns:a16="http://schemas.microsoft.com/office/drawing/2014/main" id="{69E55E65-5B82-0142-BE95-042AF1975DAB}"/>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5C61327C-338E-364A-9F61-EA44164EE18E}"/>
              </a:ext>
            </a:extLst>
          </p:cNvPr>
          <p:cNvSpPr>
            <a:spLocks noGrp="1"/>
          </p:cNvSpPr>
          <p:nvPr>
            <p:ph type="sldNum" sz="quarter" idx="12"/>
          </p:nvPr>
        </p:nvSpPr>
        <p:spPr/>
        <p:txBody>
          <a:bodyPr/>
          <a:lstStyle/>
          <a:p>
            <a:fld id="{B3E57356-5758-174E-874D-64D22AD55FC3}" type="slidenum">
              <a:rPr lang="da-DK" smtClean="0"/>
              <a:t>‹nr.›</a:t>
            </a:fld>
            <a:endParaRPr lang="da-DK"/>
          </a:p>
        </p:txBody>
      </p:sp>
      <p:sp>
        <p:nvSpPr>
          <p:cNvPr id="7" name="Rektangel 6">
            <a:extLst>
              <a:ext uri="{FF2B5EF4-FFF2-40B4-BE49-F238E27FC236}">
                <a16:creationId xmlns:a16="http://schemas.microsoft.com/office/drawing/2014/main" id="{56D6B230-CCE0-4548-9CB2-4E4F78060653}"/>
              </a:ext>
            </a:extLst>
          </p:cNvPr>
          <p:cNvSpPr/>
          <p:nvPr userDrawn="1"/>
        </p:nvSpPr>
        <p:spPr>
          <a:xfrm>
            <a:off x="9816128" y="653242"/>
            <a:ext cx="1577947" cy="713006"/>
          </a:xfrm>
          <a:prstGeom prst="rect">
            <a:avLst/>
          </a:pr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8" name="Rektangel 7">
            <a:extLst>
              <a:ext uri="{FF2B5EF4-FFF2-40B4-BE49-F238E27FC236}">
                <a16:creationId xmlns:a16="http://schemas.microsoft.com/office/drawing/2014/main" id="{B7CC81EE-DCE6-B347-AAA6-1B2567C924D7}"/>
              </a:ext>
            </a:extLst>
          </p:cNvPr>
          <p:cNvSpPr/>
          <p:nvPr userDrawn="1"/>
        </p:nvSpPr>
        <p:spPr>
          <a:xfrm>
            <a:off x="10065305" y="816533"/>
            <a:ext cx="1079591" cy="369332"/>
          </a:xfrm>
          <a:prstGeom prst="rect">
            <a:avLst/>
          </a:prstGeom>
        </p:spPr>
        <p:txBody>
          <a:bodyPr wrap="none">
            <a:spAutoFit/>
          </a:bodyPr>
          <a:lstStyle/>
          <a:p>
            <a:r>
              <a:rPr lang="da-DK" b="1" dirty="0">
                <a:solidFill>
                  <a:schemeClr val="bg1"/>
                </a:solidFill>
              </a:rPr>
              <a:t>6. lektion</a:t>
            </a:r>
            <a:endParaRPr lang="da-DK" dirty="0">
              <a:solidFill>
                <a:schemeClr val="bg1"/>
              </a:solidFill>
            </a:endParaRPr>
          </a:p>
        </p:txBody>
      </p:sp>
    </p:spTree>
    <p:extLst>
      <p:ext uri="{BB962C8B-B14F-4D97-AF65-F5344CB8AC3E}">
        <p14:creationId xmlns:p14="http://schemas.microsoft.com/office/powerpoint/2010/main" val="1311095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BAB444-038B-E348-A836-F97B7741DE15}"/>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9916F9B3-ED34-DB44-B391-F9EF183EC503}"/>
              </a:ext>
            </a:extLst>
          </p:cNvPr>
          <p:cNvSpPr>
            <a:spLocks noGrp="1"/>
          </p:cNvSpPr>
          <p:nvPr>
            <p:ph idx="1"/>
          </p:nvPr>
        </p:nvSpPr>
        <p:spPr/>
        <p:txBody>
          <a:bodyPr/>
          <a:lstStyle/>
          <a:p>
            <a:r>
              <a:rPr lang="da-DK"/>
              <a:t>Rediger teksttypografien i masteren
Andet niveau
Tredje niveau
Fjerde niveau
Femte niveau</a:t>
            </a:r>
          </a:p>
        </p:txBody>
      </p:sp>
      <p:sp>
        <p:nvSpPr>
          <p:cNvPr id="4" name="Pladsholder til dato 3">
            <a:extLst>
              <a:ext uri="{FF2B5EF4-FFF2-40B4-BE49-F238E27FC236}">
                <a16:creationId xmlns:a16="http://schemas.microsoft.com/office/drawing/2014/main" id="{B659520A-377C-2B46-977A-DF0FF17060EA}"/>
              </a:ext>
            </a:extLst>
          </p:cNvPr>
          <p:cNvSpPr>
            <a:spLocks noGrp="1"/>
          </p:cNvSpPr>
          <p:nvPr>
            <p:ph type="dt" sz="half" idx="10"/>
          </p:nvPr>
        </p:nvSpPr>
        <p:spPr/>
        <p:txBody>
          <a:bodyPr/>
          <a:lstStyle/>
          <a:p>
            <a:fld id="{7EB9750F-EEE8-ED42-BF65-49EF5C8DCF1D}" type="datetimeFigureOut">
              <a:rPr lang="da-DK" smtClean="0"/>
              <a:t>26/10/2018</a:t>
            </a:fld>
            <a:endParaRPr lang="da-DK"/>
          </a:p>
        </p:txBody>
      </p:sp>
      <p:sp>
        <p:nvSpPr>
          <p:cNvPr id="5" name="Pladsholder til sidefod 4">
            <a:extLst>
              <a:ext uri="{FF2B5EF4-FFF2-40B4-BE49-F238E27FC236}">
                <a16:creationId xmlns:a16="http://schemas.microsoft.com/office/drawing/2014/main" id="{69E55E65-5B82-0142-BE95-042AF1975DAB}"/>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5C61327C-338E-364A-9F61-EA44164EE18E}"/>
              </a:ext>
            </a:extLst>
          </p:cNvPr>
          <p:cNvSpPr>
            <a:spLocks noGrp="1"/>
          </p:cNvSpPr>
          <p:nvPr>
            <p:ph type="sldNum" sz="quarter" idx="12"/>
          </p:nvPr>
        </p:nvSpPr>
        <p:spPr/>
        <p:txBody>
          <a:bodyPr/>
          <a:lstStyle/>
          <a:p>
            <a:fld id="{B3E57356-5758-174E-874D-64D22AD55FC3}" type="slidenum">
              <a:rPr lang="da-DK" smtClean="0"/>
              <a:t>‹nr.›</a:t>
            </a:fld>
            <a:endParaRPr lang="da-DK"/>
          </a:p>
        </p:txBody>
      </p:sp>
    </p:spTree>
    <p:extLst>
      <p:ext uri="{BB962C8B-B14F-4D97-AF65-F5344CB8AC3E}">
        <p14:creationId xmlns:p14="http://schemas.microsoft.com/office/powerpoint/2010/main" val="20482045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C08C3A-EBA0-9D4C-A476-A5277C8E8923}"/>
              </a:ext>
            </a:extLst>
          </p:cNvPr>
          <p:cNvSpPr>
            <a:spLocks noGrp="1"/>
          </p:cNvSpPr>
          <p:nvPr>
            <p:ph type="title"/>
          </p:nvPr>
        </p:nvSpPr>
        <p:spPr>
          <a:xfrm>
            <a:off x="831850" y="1214081"/>
            <a:ext cx="10515600" cy="2852737"/>
          </a:xfrm>
        </p:spPr>
        <p:txBody>
          <a:bodyPr anchor="b">
            <a:normAutofit/>
          </a:bodyPr>
          <a:lstStyle>
            <a:lvl1pPr>
              <a:defRPr sz="4400" b="1">
                <a:solidFill>
                  <a:schemeClr val="accent1">
                    <a:lumMod val="50000"/>
                  </a:schemeClr>
                </a:solidFill>
                <a:latin typeface="+mn-lt"/>
              </a:defRPr>
            </a:lvl1pPr>
          </a:lstStyle>
          <a:p>
            <a:r>
              <a:rPr lang="da-DK" dirty="0"/>
              <a:t>Klik for at redigere titeltypografien i masteren</a:t>
            </a:r>
          </a:p>
        </p:txBody>
      </p:sp>
      <p:sp>
        <p:nvSpPr>
          <p:cNvPr id="3" name="Pladsholder til tekst 2">
            <a:extLst>
              <a:ext uri="{FF2B5EF4-FFF2-40B4-BE49-F238E27FC236}">
                <a16:creationId xmlns:a16="http://schemas.microsoft.com/office/drawing/2014/main" id="{BB78E872-26E4-CB4A-81CF-956D80A6A418}"/>
              </a:ext>
            </a:extLst>
          </p:cNvPr>
          <p:cNvSpPr>
            <a:spLocks noGrp="1"/>
          </p:cNvSpPr>
          <p:nvPr>
            <p:ph type="body" idx="1"/>
          </p:nvPr>
        </p:nvSpPr>
        <p:spPr>
          <a:xfrm>
            <a:off x="831850" y="4589463"/>
            <a:ext cx="10515600" cy="1500187"/>
          </a:xfrm>
        </p:spPr>
        <p:txBody>
          <a:bodyPr/>
          <a:lstStyle>
            <a:lvl1pPr marL="342900" indent="-342900">
              <a:buFont typeface="Arial" panose="020B0604020202020204" pitchFamily="34" charset="0"/>
              <a:buChar char="•"/>
              <a:defRPr sz="2400">
                <a:solidFill>
                  <a:schemeClr val="accent6">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da-DK" dirty="0"/>
              <a:t>Rediger teksttypografien i masteren
Andet niveau
Tredje niveau
Fjerde niveau
Femte niveau</a:t>
            </a:r>
          </a:p>
        </p:txBody>
      </p:sp>
      <p:sp>
        <p:nvSpPr>
          <p:cNvPr id="4" name="Pladsholder til dato 3">
            <a:extLst>
              <a:ext uri="{FF2B5EF4-FFF2-40B4-BE49-F238E27FC236}">
                <a16:creationId xmlns:a16="http://schemas.microsoft.com/office/drawing/2014/main" id="{16518B82-CC61-FB4D-B9CC-CF46715601C4}"/>
              </a:ext>
            </a:extLst>
          </p:cNvPr>
          <p:cNvSpPr>
            <a:spLocks noGrp="1"/>
          </p:cNvSpPr>
          <p:nvPr>
            <p:ph type="dt" sz="half" idx="10"/>
          </p:nvPr>
        </p:nvSpPr>
        <p:spPr/>
        <p:txBody>
          <a:bodyPr/>
          <a:lstStyle/>
          <a:p>
            <a:fld id="{7EB9750F-EEE8-ED42-BF65-49EF5C8DCF1D}" type="datetimeFigureOut">
              <a:rPr lang="da-DK" smtClean="0"/>
              <a:t>26/10/2018</a:t>
            </a:fld>
            <a:endParaRPr lang="da-DK"/>
          </a:p>
        </p:txBody>
      </p:sp>
      <p:sp>
        <p:nvSpPr>
          <p:cNvPr id="5" name="Pladsholder til sidefod 4">
            <a:extLst>
              <a:ext uri="{FF2B5EF4-FFF2-40B4-BE49-F238E27FC236}">
                <a16:creationId xmlns:a16="http://schemas.microsoft.com/office/drawing/2014/main" id="{892A62F3-23CD-204C-A41F-59B00A4B77E9}"/>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5365D3FA-D5E5-DA4A-8F7C-12640C02AF24}"/>
              </a:ext>
            </a:extLst>
          </p:cNvPr>
          <p:cNvSpPr>
            <a:spLocks noGrp="1"/>
          </p:cNvSpPr>
          <p:nvPr>
            <p:ph type="sldNum" sz="quarter" idx="12"/>
          </p:nvPr>
        </p:nvSpPr>
        <p:spPr/>
        <p:txBody>
          <a:bodyPr/>
          <a:lstStyle/>
          <a:p>
            <a:fld id="{B3E57356-5758-174E-874D-64D22AD55FC3}" type="slidenum">
              <a:rPr lang="da-DK" smtClean="0"/>
              <a:t>‹nr.›</a:t>
            </a:fld>
            <a:endParaRPr lang="da-DK"/>
          </a:p>
        </p:txBody>
      </p:sp>
      <p:cxnSp>
        <p:nvCxnSpPr>
          <p:cNvPr id="7" name="Lige forbindelse 6">
            <a:extLst>
              <a:ext uri="{FF2B5EF4-FFF2-40B4-BE49-F238E27FC236}">
                <a16:creationId xmlns:a16="http://schemas.microsoft.com/office/drawing/2014/main" id="{E5825697-9882-C843-8547-0738B4A84875}"/>
              </a:ext>
            </a:extLst>
          </p:cNvPr>
          <p:cNvCxnSpPr>
            <a:cxnSpLocks/>
          </p:cNvCxnSpPr>
          <p:nvPr userDrawn="1"/>
        </p:nvCxnSpPr>
        <p:spPr>
          <a:xfrm>
            <a:off x="908762" y="4332582"/>
            <a:ext cx="10328957" cy="0"/>
          </a:xfrm>
          <a:prstGeom prst="line">
            <a:avLst/>
          </a:prstGeom>
          <a:ln w="31750">
            <a:solidFill>
              <a:schemeClr val="accent6">
                <a:lumMod val="60000"/>
                <a:lumOff val="40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09571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3E9AFFD-7738-EC4D-AE61-A0A9FC8C0666}"/>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A7515C7C-9379-EF4F-BA58-3957538A14EA}"/>
              </a:ext>
            </a:extLst>
          </p:cNvPr>
          <p:cNvSpPr>
            <a:spLocks noGrp="1"/>
          </p:cNvSpPr>
          <p:nvPr>
            <p:ph sz="half" idx="1"/>
          </p:nvPr>
        </p:nvSpPr>
        <p:spPr>
          <a:xfrm>
            <a:off x="838200" y="1825625"/>
            <a:ext cx="5181600" cy="4351338"/>
          </a:xfrm>
        </p:spPr>
        <p:txBody>
          <a:bodyPr/>
          <a:lstStyle/>
          <a:p>
            <a:r>
              <a:rPr lang="da-DK"/>
              <a:t>Rediger teksttypografien i masteren
Andet niveau
Tredje niveau
Fjerde niveau
Femte niveau</a:t>
            </a:r>
          </a:p>
        </p:txBody>
      </p:sp>
      <p:sp>
        <p:nvSpPr>
          <p:cNvPr id="4" name="Pladsholder til indhold 3">
            <a:extLst>
              <a:ext uri="{FF2B5EF4-FFF2-40B4-BE49-F238E27FC236}">
                <a16:creationId xmlns:a16="http://schemas.microsoft.com/office/drawing/2014/main" id="{000771A0-EC9D-6746-AF9A-82B42FAD4797}"/>
              </a:ext>
            </a:extLst>
          </p:cNvPr>
          <p:cNvSpPr>
            <a:spLocks noGrp="1"/>
          </p:cNvSpPr>
          <p:nvPr>
            <p:ph sz="half" idx="2"/>
          </p:nvPr>
        </p:nvSpPr>
        <p:spPr>
          <a:xfrm>
            <a:off x="6172200" y="1825625"/>
            <a:ext cx="5181600" cy="4351338"/>
          </a:xfrm>
        </p:spPr>
        <p:txBody>
          <a:bodyPr/>
          <a:lstStyle/>
          <a:p>
            <a:r>
              <a:rPr lang="da-DK"/>
              <a:t>Rediger teksttypografien i masteren
Andet niveau
Tredje niveau
Fjerde niveau
Femte niveau</a:t>
            </a:r>
          </a:p>
        </p:txBody>
      </p:sp>
      <p:sp>
        <p:nvSpPr>
          <p:cNvPr id="5" name="Pladsholder til dato 4">
            <a:extLst>
              <a:ext uri="{FF2B5EF4-FFF2-40B4-BE49-F238E27FC236}">
                <a16:creationId xmlns:a16="http://schemas.microsoft.com/office/drawing/2014/main" id="{0E28189E-E14E-914D-8AFE-6F7A534511B9}"/>
              </a:ext>
            </a:extLst>
          </p:cNvPr>
          <p:cNvSpPr>
            <a:spLocks noGrp="1"/>
          </p:cNvSpPr>
          <p:nvPr>
            <p:ph type="dt" sz="half" idx="10"/>
          </p:nvPr>
        </p:nvSpPr>
        <p:spPr/>
        <p:txBody>
          <a:bodyPr/>
          <a:lstStyle/>
          <a:p>
            <a:fld id="{7EB9750F-EEE8-ED42-BF65-49EF5C8DCF1D}" type="datetimeFigureOut">
              <a:rPr lang="da-DK" smtClean="0"/>
              <a:t>26/10/2018</a:t>
            </a:fld>
            <a:endParaRPr lang="da-DK"/>
          </a:p>
        </p:txBody>
      </p:sp>
      <p:sp>
        <p:nvSpPr>
          <p:cNvPr id="6" name="Pladsholder til sidefod 5">
            <a:extLst>
              <a:ext uri="{FF2B5EF4-FFF2-40B4-BE49-F238E27FC236}">
                <a16:creationId xmlns:a16="http://schemas.microsoft.com/office/drawing/2014/main" id="{02EF5558-7E24-D34D-ABB4-737615D2DB08}"/>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23EFED6D-B90D-C145-BC58-E5BB602D09B1}"/>
              </a:ext>
            </a:extLst>
          </p:cNvPr>
          <p:cNvSpPr>
            <a:spLocks noGrp="1"/>
          </p:cNvSpPr>
          <p:nvPr>
            <p:ph type="sldNum" sz="quarter" idx="12"/>
          </p:nvPr>
        </p:nvSpPr>
        <p:spPr/>
        <p:txBody>
          <a:bodyPr/>
          <a:lstStyle/>
          <a:p>
            <a:fld id="{B3E57356-5758-174E-874D-64D22AD55FC3}" type="slidenum">
              <a:rPr lang="da-DK" smtClean="0"/>
              <a:t>‹nr.›</a:t>
            </a:fld>
            <a:endParaRPr lang="da-DK"/>
          </a:p>
        </p:txBody>
      </p:sp>
    </p:spTree>
    <p:extLst>
      <p:ext uri="{BB962C8B-B14F-4D97-AF65-F5344CB8AC3E}">
        <p14:creationId xmlns:p14="http://schemas.microsoft.com/office/powerpoint/2010/main" val="3484064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73CD14-5AED-BF4A-B7C6-4E9A57BEC69F}"/>
              </a:ext>
            </a:extLst>
          </p:cNvPr>
          <p:cNvSpPr>
            <a:spLocks noGrp="1"/>
          </p:cNvSpPr>
          <p:nvPr>
            <p:ph type="title"/>
          </p:nvPr>
        </p:nvSpPr>
        <p:spPr/>
        <p:txBody>
          <a:bodyPr/>
          <a:lstStyle/>
          <a:p>
            <a:r>
              <a:rPr lang="da-DK"/>
              <a:t>Klik for at redigere titeltypografien i masteren</a:t>
            </a:r>
          </a:p>
        </p:txBody>
      </p:sp>
      <p:sp>
        <p:nvSpPr>
          <p:cNvPr id="3" name="Pladsholder til dato 2">
            <a:extLst>
              <a:ext uri="{FF2B5EF4-FFF2-40B4-BE49-F238E27FC236}">
                <a16:creationId xmlns:a16="http://schemas.microsoft.com/office/drawing/2014/main" id="{9C031118-E094-1941-875A-271EA833AD8B}"/>
              </a:ext>
            </a:extLst>
          </p:cNvPr>
          <p:cNvSpPr>
            <a:spLocks noGrp="1"/>
          </p:cNvSpPr>
          <p:nvPr>
            <p:ph type="dt" sz="half" idx="10"/>
          </p:nvPr>
        </p:nvSpPr>
        <p:spPr/>
        <p:txBody>
          <a:bodyPr/>
          <a:lstStyle/>
          <a:p>
            <a:fld id="{7EB9750F-EEE8-ED42-BF65-49EF5C8DCF1D}" type="datetimeFigureOut">
              <a:rPr lang="da-DK" smtClean="0"/>
              <a:t>26/10/2018</a:t>
            </a:fld>
            <a:endParaRPr lang="da-DK"/>
          </a:p>
        </p:txBody>
      </p:sp>
      <p:sp>
        <p:nvSpPr>
          <p:cNvPr id="4" name="Pladsholder til sidefod 3">
            <a:extLst>
              <a:ext uri="{FF2B5EF4-FFF2-40B4-BE49-F238E27FC236}">
                <a16:creationId xmlns:a16="http://schemas.microsoft.com/office/drawing/2014/main" id="{4FB379FD-FBFB-404B-AE32-13767414EABF}"/>
              </a:ext>
            </a:extLst>
          </p:cNvPr>
          <p:cNvSpPr>
            <a:spLocks noGrp="1"/>
          </p:cNvSpPr>
          <p:nvPr>
            <p:ph type="ftr" sz="quarter" idx="11"/>
          </p:nvPr>
        </p:nvSpPr>
        <p:spPr/>
        <p:txBody>
          <a:bodyPr/>
          <a:lstStyle/>
          <a:p>
            <a:endParaRPr lang="da-DK"/>
          </a:p>
        </p:txBody>
      </p:sp>
      <p:sp>
        <p:nvSpPr>
          <p:cNvPr id="5" name="Pladsholder til slidenummer 4">
            <a:extLst>
              <a:ext uri="{FF2B5EF4-FFF2-40B4-BE49-F238E27FC236}">
                <a16:creationId xmlns:a16="http://schemas.microsoft.com/office/drawing/2014/main" id="{91B089C7-70BE-9E4B-8CF4-FFB6C664A847}"/>
              </a:ext>
            </a:extLst>
          </p:cNvPr>
          <p:cNvSpPr>
            <a:spLocks noGrp="1"/>
          </p:cNvSpPr>
          <p:nvPr>
            <p:ph type="sldNum" sz="quarter" idx="12"/>
          </p:nvPr>
        </p:nvSpPr>
        <p:spPr/>
        <p:txBody>
          <a:bodyPr/>
          <a:lstStyle/>
          <a:p>
            <a:fld id="{B3E57356-5758-174E-874D-64D22AD55FC3}" type="slidenum">
              <a:rPr lang="da-DK" smtClean="0"/>
              <a:t>‹nr.›</a:t>
            </a:fld>
            <a:endParaRPr lang="da-DK"/>
          </a:p>
        </p:txBody>
      </p:sp>
    </p:spTree>
    <p:extLst>
      <p:ext uri="{BB962C8B-B14F-4D97-AF65-F5344CB8AC3E}">
        <p14:creationId xmlns:p14="http://schemas.microsoft.com/office/powerpoint/2010/main" val="22721189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5D791987-BF19-EB4B-A27C-EBA5D8D7432C}"/>
              </a:ext>
            </a:extLst>
          </p:cNvPr>
          <p:cNvSpPr>
            <a:spLocks noGrp="1"/>
          </p:cNvSpPr>
          <p:nvPr>
            <p:ph type="dt" sz="half" idx="10"/>
          </p:nvPr>
        </p:nvSpPr>
        <p:spPr/>
        <p:txBody>
          <a:bodyPr/>
          <a:lstStyle/>
          <a:p>
            <a:fld id="{7EB9750F-EEE8-ED42-BF65-49EF5C8DCF1D}" type="datetimeFigureOut">
              <a:rPr lang="da-DK" smtClean="0"/>
              <a:t>26/10/2018</a:t>
            </a:fld>
            <a:endParaRPr lang="da-DK"/>
          </a:p>
        </p:txBody>
      </p:sp>
      <p:sp>
        <p:nvSpPr>
          <p:cNvPr id="3" name="Pladsholder til sidefod 2">
            <a:extLst>
              <a:ext uri="{FF2B5EF4-FFF2-40B4-BE49-F238E27FC236}">
                <a16:creationId xmlns:a16="http://schemas.microsoft.com/office/drawing/2014/main" id="{D3A60EA4-ADE2-4546-9287-E16826D8C8A3}"/>
              </a:ext>
            </a:extLst>
          </p:cNvPr>
          <p:cNvSpPr>
            <a:spLocks noGrp="1"/>
          </p:cNvSpPr>
          <p:nvPr>
            <p:ph type="ftr" sz="quarter" idx="11"/>
          </p:nvPr>
        </p:nvSpPr>
        <p:spPr/>
        <p:txBody>
          <a:bodyPr/>
          <a:lstStyle/>
          <a:p>
            <a:endParaRPr lang="da-DK"/>
          </a:p>
        </p:txBody>
      </p:sp>
      <p:sp>
        <p:nvSpPr>
          <p:cNvPr id="4" name="Pladsholder til slidenummer 3">
            <a:extLst>
              <a:ext uri="{FF2B5EF4-FFF2-40B4-BE49-F238E27FC236}">
                <a16:creationId xmlns:a16="http://schemas.microsoft.com/office/drawing/2014/main" id="{DD969150-3B2B-144B-82E8-4B01C1D0A2AB}"/>
              </a:ext>
            </a:extLst>
          </p:cNvPr>
          <p:cNvSpPr>
            <a:spLocks noGrp="1"/>
          </p:cNvSpPr>
          <p:nvPr>
            <p:ph type="sldNum" sz="quarter" idx="12"/>
          </p:nvPr>
        </p:nvSpPr>
        <p:spPr/>
        <p:txBody>
          <a:bodyPr/>
          <a:lstStyle/>
          <a:p>
            <a:fld id="{B3E57356-5758-174E-874D-64D22AD55FC3}" type="slidenum">
              <a:rPr lang="da-DK" smtClean="0"/>
              <a:t>‹nr.›</a:t>
            </a:fld>
            <a:endParaRPr lang="da-DK"/>
          </a:p>
        </p:txBody>
      </p:sp>
    </p:spTree>
    <p:extLst>
      <p:ext uri="{BB962C8B-B14F-4D97-AF65-F5344CB8AC3E}">
        <p14:creationId xmlns:p14="http://schemas.microsoft.com/office/powerpoint/2010/main" val="1444274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0E217A-05C0-E044-9E83-27167B308012}"/>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E1886054-E1BA-AF40-967A-30A2ECEC660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da-DK"/>
              <a:t>Rediger teksttypografien i masteren
Andet niveau
Tredje niveau
Fjerde niveau
Femte niveau</a:t>
            </a:r>
          </a:p>
        </p:txBody>
      </p:sp>
      <p:sp>
        <p:nvSpPr>
          <p:cNvPr id="4" name="Pladsholder til tekst 3">
            <a:extLst>
              <a:ext uri="{FF2B5EF4-FFF2-40B4-BE49-F238E27FC236}">
                <a16:creationId xmlns:a16="http://schemas.microsoft.com/office/drawing/2014/main" id="{2D20AE7E-27D6-234A-ACC5-1222F3F999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da-DK"/>
              <a:t>Rediger teksttypografien i masteren
Andet niveau
Tredje niveau
Fjerde niveau
Femte niveau</a:t>
            </a:r>
          </a:p>
        </p:txBody>
      </p:sp>
      <p:sp>
        <p:nvSpPr>
          <p:cNvPr id="5" name="Pladsholder til dato 4">
            <a:extLst>
              <a:ext uri="{FF2B5EF4-FFF2-40B4-BE49-F238E27FC236}">
                <a16:creationId xmlns:a16="http://schemas.microsoft.com/office/drawing/2014/main" id="{DB424835-6FD6-5E4B-B9C7-B91C4820039A}"/>
              </a:ext>
            </a:extLst>
          </p:cNvPr>
          <p:cNvSpPr>
            <a:spLocks noGrp="1"/>
          </p:cNvSpPr>
          <p:nvPr>
            <p:ph type="dt" sz="half" idx="10"/>
          </p:nvPr>
        </p:nvSpPr>
        <p:spPr/>
        <p:txBody>
          <a:bodyPr/>
          <a:lstStyle/>
          <a:p>
            <a:fld id="{7EB9750F-EEE8-ED42-BF65-49EF5C8DCF1D}" type="datetimeFigureOut">
              <a:rPr lang="da-DK" smtClean="0"/>
              <a:t>26/10/2018</a:t>
            </a:fld>
            <a:endParaRPr lang="da-DK"/>
          </a:p>
        </p:txBody>
      </p:sp>
      <p:sp>
        <p:nvSpPr>
          <p:cNvPr id="6" name="Pladsholder til sidefod 5">
            <a:extLst>
              <a:ext uri="{FF2B5EF4-FFF2-40B4-BE49-F238E27FC236}">
                <a16:creationId xmlns:a16="http://schemas.microsoft.com/office/drawing/2014/main" id="{25ED935E-4449-4849-B391-6A08F09E4D43}"/>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A652C801-06A7-1A4A-A01D-182B984E9F76}"/>
              </a:ext>
            </a:extLst>
          </p:cNvPr>
          <p:cNvSpPr>
            <a:spLocks noGrp="1"/>
          </p:cNvSpPr>
          <p:nvPr>
            <p:ph type="sldNum" sz="quarter" idx="12"/>
          </p:nvPr>
        </p:nvSpPr>
        <p:spPr/>
        <p:txBody>
          <a:bodyPr/>
          <a:lstStyle/>
          <a:p>
            <a:fld id="{B3E57356-5758-174E-874D-64D22AD55FC3}" type="slidenum">
              <a:rPr lang="da-DK" smtClean="0"/>
              <a:t>‹nr.›</a:t>
            </a:fld>
            <a:endParaRPr lang="da-DK"/>
          </a:p>
        </p:txBody>
      </p:sp>
    </p:spTree>
    <p:extLst>
      <p:ext uri="{BB962C8B-B14F-4D97-AF65-F5344CB8AC3E}">
        <p14:creationId xmlns:p14="http://schemas.microsoft.com/office/powerpoint/2010/main" val="31137797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Rektangel 10">
            <a:extLst>
              <a:ext uri="{FF2B5EF4-FFF2-40B4-BE49-F238E27FC236}">
                <a16:creationId xmlns:a16="http://schemas.microsoft.com/office/drawing/2014/main" id="{39DEB080-8F6E-2C4B-B08B-441AD8D98530}"/>
              </a:ext>
            </a:extLst>
          </p:cNvPr>
          <p:cNvSpPr/>
          <p:nvPr userDrawn="1"/>
        </p:nvSpPr>
        <p:spPr>
          <a:xfrm>
            <a:off x="8546" y="-4066"/>
            <a:ext cx="12192000" cy="637245"/>
          </a:xfrm>
          <a:prstGeom prst="rect">
            <a:avLst/>
          </a:prstGeom>
          <a:solidFill>
            <a:schemeClr val="accent6">
              <a:lumMod val="20000"/>
              <a:lumOff val="8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 name="Pladsholder til titel 1">
            <a:extLst>
              <a:ext uri="{FF2B5EF4-FFF2-40B4-BE49-F238E27FC236}">
                <a16:creationId xmlns:a16="http://schemas.microsoft.com/office/drawing/2014/main" id="{9B28C9EC-2A0A-3F4F-906C-4C95439413CB}"/>
              </a:ext>
            </a:extLst>
          </p:cNvPr>
          <p:cNvSpPr>
            <a:spLocks noGrp="1"/>
          </p:cNvSpPr>
          <p:nvPr>
            <p:ph type="title"/>
          </p:nvPr>
        </p:nvSpPr>
        <p:spPr>
          <a:xfrm>
            <a:off x="838200" y="828972"/>
            <a:ext cx="10515600" cy="1325563"/>
          </a:xfrm>
          <a:prstGeom prst="rect">
            <a:avLst/>
          </a:prstGeom>
        </p:spPr>
        <p:txBody>
          <a:bodyPr vert="horz" lIns="91440" tIns="45720" rIns="91440" bIns="45720" rtlCol="0" anchor="ctr">
            <a:normAutofit/>
          </a:bodyPr>
          <a:lstStyle/>
          <a:p>
            <a:r>
              <a:rPr lang="da-DK" dirty="0"/>
              <a:t>Klik for at redigere titeltypografien i masteren</a:t>
            </a:r>
          </a:p>
        </p:txBody>
      </p:sp>
      <p:sp>
        <p:nvSpPr>
          <p:cNvPr id="3" name="Pladsholder til tekst 2">
            <a:extLst>
              <a:ext uri="{FF2B5EF4-FFF2-40B4-BE49-F238E27FC236}">
                <a16:creationId xmlns:a16="http://schemas.microsoft.com/office/drawing/2014/main" id="{F7BF3748-95E1-434D-AE1A-F67E2A49E5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da-DK" dirty="0"/>
              <a:t>Rediger teksttypografien i masteren
Andet niveau
Tredje niveau
Fjerde niveau
Femte niveau</a:t>
            </a:r>
          </a:p>
        </p:txBody>
      </p:sp>
      <p:sp>
        <p:nvSpPr>
          <p:cNvPr id="4" name="Pladsholder til dato 3">
            <a:extLst>
              <a:ext uri="{FF2B5EF4-FFF2-40B4-BE49-F238E27FC236}">
                <a16:creationId xmlns:a16="http://schemas.microsoft.com/office/drawing/2014/main" id="{EBDF2712-1BC9-CA4B-B10A-59FF4EBA70C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B9750F-EEE8-ED42-BF65-49EF5C8DCF1D}" type="datetimeFigureOut">
              <a:rPr lang="da-DK" smtClean="0"/>
              <a:t>26/10/2018</a:t>
            </a:fld>
            <a:endParaRPr lang="da-DK"/>
          </a:p>
        </p:txBody>
      </p:sp>
      <p:sp>
        <p:nvSpPr>
          <p:cNvPr id="5" name="Pladsholder til sidefod 4">
            <a:extLst>
              <a:ext uri="{FF2B5EF4-FFF2-40B4-BE49-F238E27FC236}">
                <a16:creationId xmlns:a16="http://schemas.microsoft.com/office/drawing/2014/main" id="{E0271E4A-91DF-C249-B030-DA7A273DD53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Pladsholder til slidenummer 5">
            <a:extLst>
              <a:ext uri="{FF2B5EF4-FFF2-40B4-BE49-F238E27FC236}">
                <a16:creationId xmlns:a16="http://schemas.microsoft.com/office/drawing/2014/main" id="{FCF39B92-A2B9-BA4A-A870-AF68F4E734D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E57356-5758-174E-874D-64D22AD55FC3}" type="slidenum">
              <a:rPr lang="da-DK" smtClean="0"/>
              <a:t>‹nr.›</a:t>
            </a:fld>
            <a:endParaRPr lang="da-DK"/>
          </a:p>
        </p:txBody>
      </p:sp>
      <p:sp>
        <p:nvSpPr>
          <p:cNvPr id="7" name="Rektangel 6">
            <a:extLst>
              <a:ext uri="{FF2B5EF4-FFF2-40B4-BE49-F238E27FC236}">
                <a16:creationId xmlns:a16="http://schemas.microsoft.com/office/drawing/2014/main" id="{E62632EF-ECF4-D249-94F4-2005AFF26690}"/>
              </a:ext>
            </a:extLst>
          </p:cNvPr>
          <p:cNvSpPr/>
          <p:nvPr userDrawn="1"/>
        </p:nvSpPr>
        <p:spPr>
          <a:xfrm>
            <a:off x="885739" y="187478"/>
            <a:ext cx="2900574" cy="307777"/>
          </a:xfrm>
          <a:prstGeom prst="rect">
            <a:avLst/>
          </a:prstGeom>
        </p:spPr>
        <p:txBody>
          <a:bodyPr wrap="square">
            <a:spAutoFit/>
          </a:bodyPr>
          <a:lstStyle/>
          <a:p>
            <a:pPr algn="l"/>
            <a:r>
              <a:rPr lang="da-DK" sz="1400" b="1" dirty="0">
                <a:solidFill>
                  <a:srgbClr val="002060"/>
                </a:solidFill>
              </a:rPr>
              <a:t>Etik og Livsfilosofi: Aktiv dødshjælp</a:t>
            </a:r>
          </a:p>
        </p:txBody>
      </p:sp>
      <p:cxnSp>
        <p:nvCxnSpPr>
          <p:cNvPr id="8" name="Lige forbindelse 7">
            <a:extLst>
              <a:ext uri="{FF2B5EF4-FFF2-40B4-BE49-F238E27FC236}">
                <a16:creationId xmlns:a16="http://schemas.microsoft.com/office/drawing/2014/main" id="{4B9F17A1-9875-7C46-A959-D04D487AD672}"/>
              </a:ext>
            </a:extLst>
          </p:cNvPr>
          <p:cNvCxnSpPr>
            <a:cxnSpLocks/>
          </p:cNvCxnSpPr>
          <p:nvPr userDrawn="1"/>
        </p:nvCxnSpPr>
        <p:spPr>
          <a:xfrm>
            <a:off x="0" y="636209"/>
            <a:ext cx="12192000"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9" name="Rektangel 8">
            <a:extLst>
              <a:ext uri="{FF2B5EF4-FFF2-40B4-BE49-F238E27FC236}">
                <a16:creationId xmlns:a16="http://schemas.microsoft.com/office/drawing/2014/main" id="{8FFAAF58-EEE4-CC4B-8A6E-C5033B05E726}"/>
              </a:ext>
            </a:extLst>
          </p:cNvPr>
          <p:cNvSpPr/>
          <p:nvPr userDrawn="1"/>
        </p:nvSpPr>
        <p:spPr>
          <a:xfrm>
            <a:off x="0" y="6721475"/>
            <a:ext cx="12192000" cy="19579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0" name="Rektangel 9">
            <a:extLst>
              <a:ext uri="{FF2B5EF4-FFF2-40B4-BE49-F238E27FC236}">
                <a16:creationId xmlns:a16="http://schemas.microsoft.com/office/drawing/2014/main" id="{11B1B531-81D1-E947-AA87-F02884EB15DE}"/>
              </a:ext>
            </a:extLst>
          </p:cNvPr>
          <p:cNvSpPr/>
          <p:nvPr userDrawn="1"/>
        </p:nvSpPr>
        <p:spPr>
          <a:xfrm>
            <a:off x="8446456" y="234068"/>
            <a:ext cx="2900574" cy="246221"/>
          </a:xfrm>
          <a:prstGeom prst="rect">
            <a:avLst/>
          </a:prstGeom>
        </p:spPr>
        <p:txBody>
          <a:bodyPr wrap="square">
            <a:spAutoFit/>
          </a:bodyPr>
          <a:lstStyle/>
          <a:p>
            <a:pPr algn="r"/>
            <a:r>
              <a:rPr lang="da-DK" sz="1000" b="0" dirty="0">
                <a:solidFill>
                  <a:srgbClr val="002060"/>
                </a:solidFill>
              </a:rPr>
              <a:t>FKF  |  2018</a:t>
            </a:r>
          </a:p>
        </p:txBody>
      </p:sp>
    </p:spTree>
    <p:extLst>
      <p:ext uri="{BB962C8B-B14F-4D97-AF65-F5344CB8AC3E}">
        <p14:creationId xmlns:p14="http://schemas.microsoft.com/office/powerpoint/2010/main" val="839442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9" r:id="rId3"/>
    <p:sldLayoutId id="2147483658" r:id="rId4"/>
    <p:sldLayoutId id="2147483651" r:id="rId5"/>
    <p:sldLayoutId id="2147483652" r:id="rId6"/>
    <p:sldLayoutId id="2147483654" r:id="rId7"/>
    <p:sldLayoutId id="2147483655" r:id="rId8"/>
    <p:sldLayoutId id="2147483656" r:id="rId9"/>
    <p:sldLayoutId id="2147483657"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www.youtube.com/watch?v=1xVW1KjEOT8"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religion.dk/synspunkt/aktiv-d%C3%B8dshj%C3%A6lp-frar%C3%A5des-i-hinduismen" TargetMode="External"/><Relationship Id="rId2" Type="http://schemas.openxmlformats.org/officeDocument/2006/relationships/hyperlink" Target="https://www.religion.dk/sp%C3%B8rg-om-etik/hvordan-ser-religionerne-p%C3%A5-aktiv-d%C3%B8dshj%C3%A6lp" TargetMode="Externa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www.etik.dk/aktiv-d%C3%B8dshj%C3%A6lp/2014-11-17/omsorg-til-d%C3%B8den" TargetMode="External"/><Relationship Id="rId1" Type="http://schemas.openxmlformats.org/officeDocument/2006/relationships/slideLayout" Target="../slideLayouts/slideLayout2.xml"/><Relationship Id="rId4" Type="http://schemas.openxmlformats.org/officeDocument/2006/relationships/hyperlink" Target="https://www.sondagsavisen.dk/familien/2016-01-22-sorg-over-dodsfald-rammer-kvinder-hardere/"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youtube.com/watch?v=qZTkygBAkz4"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faktalink.dk/aktiv-dodshjaelp-2017" TargetMode="Externa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Jd00PaVjVuo"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QqrUT9TWfFQ"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7BC28B-E515-1640-8914-095353D7BBAD}"/>
              </a:ext>
            </a:extLst>
          </p:cNvPr>
          <p:cNvSpPr>
            <a:spLocks noGrp="1"/>
          </p:cNvSpPr>
          <p:nvPr>
            <p:ph type="ctrTitle"/>
          </p:nvPr>
        </p:nvSpPr>
        <p:spPr>
          <a:xfrm>
            <a:off x="1474305" y="2156032"/>
            <a:ext cx="9144000" cy="2387600"/>
          </a:xfrm>
        </p:spPr>
        <p:txBody>
          <a:bodyPr/>
          <a:lstStyle/>
          <a:p>
            <a:r>
              <a:rPr lang="da-DK" sz="4800" dirty="0">
                <a:solidFill>
                  <a:srgbClr val="002060"/>
                </a:solidFill>
                <a:latin typeface="+mn-lt"/>
              </a:rPr>
              <a:t>Etik og Livsfilosofi:</a:t>
            </a:r>
            <a:br>
              <a:rPr lang="da-DK" b="1" dirty="0">
                <a:solidFill>
                  <a:srgbClr val="002060"/>
                </a:solidFill>
                <a:latin typeface="+mn-lt"/>
              </a:rPr>
            </a:br>
            <a:r>
              <a:rPr lang="da-DK" sz="7200" b="1" dirty="0">
                <a:solidFill>
                  <a:srgbClr val="002060"/>
                </a:solidFill>
                <a:latin typeface="+mn-lt"/>
              </a:rPr>
              <a:t>Aktiv dødshjælp</a:t>
            </a:r>
          </a:p>
        </p:txBody>
      </p:sp>
    </p:spTree>
    <p:extLst>
      <p:ext uri="{BB962C8B-B14F-4D97-AF65-F5344CB8AC3E}">
        <p14:creationId xmlns:p14="http://schemas.microsoft.com/office/powerpoint/2010/main" val="642248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0657BD-9F82-DE4A-B71C-4D8459B0CD6B}"/>
              </a:ext>
            </a:extLst>
          </p:cNvPr>
          <p:cNvSpPr>
            <a:spLocks noGrp="1"/>
          </p:cNvSpPr>
          <p:nvPr>
            <p:ph type="title"/>
          </p:nvPr>
        </p:nvSpPr>
        <p:spPr/>
        <p:txBody>
          <a:bodyPr/>
          <a:lstStyle/>
          <a:p>
            <a:r>
              <a:rPr lang="da-DK" dirty="0"/>
              <a:t>Gud er….</a:t>
            </a:r>
          </a:p>
        </p:txBody>
      </p:sp>
      <p:sp>
        <p:nvSpPr>
          <p:cNvPr id="3" name="Pladsholder til indhold 2">
            <a:extLst>
              <a:ext uri="{FF2B5EF4-FFF2-40B4-BE49-F238E27FC236}">
                <a16:creationId xmlns:a16="http://schemas.microsoft.com/office/drawing/2014/main" id="{C64ED376-C511-0C48-8AC1-31CB3F29C6B9}"/>
              </a:ext>
            </a:extLst>
          </p:cNvPr>
          <p:cNvSpPr>
            <a:spLocks noGrp="1"/>
          </p:cNvSpPr>
          <p:nvPr>
            <p:ph idx="1"/>
          </p:nvPr>
        </p:nvSpPr>
        <p:spPr/>
        <p:txBody>
          <a:bodyPr/>
          <a:lstStyle/>
          <a:p>
            <a:pPr>
              <a:lnSpc>
                <a:spcPct val="107000"/>
              </a:lnSpc>
              <a:spcAft>
                <a:spcPts val="800"/>
              </a:spcAft>
            </a:pPr>
            <a:r>
              <a:rPr lang="da-DK" sz="2400" b="1" dirty="0">
                <a:latin typeface="Calibri" panose="020F0502020204030204" pitchFamily="34" charset="0"/>
                <a:ea typeface="Calibri" panose="020F0502020204030204" pitchFamily="34" charset="0"/>
                <a:cs typeface="Times New Roman" panose="02020603050405020304" pitchFamily="18" charset="0"/>
              </a:rPr>
              <a:t>Gud er:</a:t>
            </a:r>
            <a:r>
              <a:rPr lang="da-DK" sz="2400" dirty="0">
                <a:latin typeface="Calibri" panose="020F0502020204030204" pitchFamily="34" charset="0"/>
                <a:ea typeface="Calibri" panose="020F0502020204030204" pitchFamily="34" charset="0"/>
                <a:cs typeface="Times New Roman" panose="02020603050405020304" pitchFamily="18" charset="0"/>
              </a:rPr>
              <a:t> </a:t>
            </a:r>
            <a:r>
              <a:rPr lang="da-DK" dirty="0">
                <a:latin typeface="Calibri" panose="020F0502020204030204" pitchFamily="34" charset="0"/>
                <a:ea typeface="Calibri" panose="020F0502020204030204" pitchFamily="34" charset="0"/>
                <a:cs typeface="Times New Roman" panose="02020603050405020304" pitchFamily="18" charset="0"/>
              </a:rPr>
              <a:t>Evig og uforanderlig (Sl 90,1-2 og Mal 3,6). Gud er almægtig (1 Mos 17,1), alvidende (Sl 139,1-4), allestedsnærværende (Jer 23,24), hellig, hvilket vil sige at Gud er uden synd (Es 6,3), retfærdig (5 Mos 32,4), trofast (2 Tim 2,13), god (Sl 145,9), barmhjertig (Sl 145,9) og nådig (2 Mos 34,6-7). </a:t>
            </a:r>
            <a:endParaRPr lang="da-DK" sz="1600" dirty="0">
              <a:latin typeface="Calibri" panose="020F0502020204030204" pitchFamily="34" charset="0"/>
              <a:ea typeface="Calibri" panose="020F0502020204030204" pitchFamily="34" charset="0"/>
              <a:cs typeface="Times New Roman" panose="02020603050405020304" pitchFamily="18" charset="0"/>
            </a:endParaRPr>
          </a:p>
          <a:p>
            <a:r>
              <a:rPr lang="da-DK" dirty="0">
                <a:latin typeface="Calibri" panose="020F0502020204030204" pitchFamily="34" charset="0"/>
                <a:ea typeface="Calibri" panose="020F0502020204030204" pitchFamily="34" charset="0"/>
                <a:cs typeface="Times New Roman" panose="02020603050405020304" pitchFamily="18" charset="0"/>
              </a:rPr>
              <a:t>Gud har ikke blot skabt verden, men er også den, som hver dag opretholder verden. I Bibelen står der om Jesus, som er Gud selv: … han bærer alt med sit mægtige ord. (</a:t>
            </a:r>
            <a:r>
              <a:rPr lang="da-DK" dirty="0" err="1">
                <a:latin typeface="Calibri" panose="020F0502020204030204" pitchFamily="34" charset="0"/>
                <a:ea typeface="Calibri" panose="020F0502020204030204" pitchFamily="34" charset="0"/>
                <a:cs typeface="Times New Roman" panose="02020603050405020304" pitchFamily="18" charset="0"/>
              </a:rPr>
              <a:t>Hebr</a:t>
            </a:r>
            <a:r>
              <a:rPr lang="da-DK" dirty="0">
                <a:latin typeface="Calibri" panose="020F0502020204030204" pitchFamily="34" charset="0"/>
                <a:ea typeface="Calibri" panose="020F0502020204030204" pitchFamily="34" charset="0"/>
                <a:cs typeface="Times New Roman" panose="02020603050405020304" pitchFamily="18" charset="0"/>
              </a:rPr>
              <a:t> 1,3) Gud er altså også den, der hvert sekund gør, at vi og hele verden eksisterer. </a:t>
            </a:r>
            <a:endParaRPr lang="da-DK" dirty="0"/>
          </a:p>
        </p:txBody>
      </p:sp>
    </p:spTree>
    <p:extLst>
      <p:ext uri="{BB962C8B-B14F-4D97-AF65-F5344CB8AC3E}">
        <p14:creationId xmlns:p14="http://schemas.microsoft.com/office/powerpoint/2010/main" val="18994880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6FB9B6-7FB3-2E49-8799-E0BEEFB7A73A}"/>
              </a:ext>
            </a:extLst>
          </p:cNvPr>
          <p:cNvSpPr>
            <a:spLocks noGrp="1"/>
          </p:cNvSpPr>
          <p:nvPr>
            <p:ph type="title"/>
          </p:nvPr>
        </p:nvSpPr>
        <p:spPr/>
        <p:txBody>
          <a:bodyPr/>
          <a:lstStyle/>
          <a:p>
            <a:r>
              <a:rPr lang="da-DK" dirty="0">
                <a:solidFill>
                  <a:schemeClr val="accent1">
                    <a:lumMod val="50000"/>
                  </a:schemeClr>
                </a:solidFill>
              </a:rPr>
              <a:t>Mennesket er…</a:t>
            </a:r>
            <a:endParaRPr lang="da-DK" dirty="0"/>
          </a:p>
        </p:txBody>
      </p:sp>
      <p:sp>
        <p:nvSpPr>
          <p:cNvPr id="3" name="Pladsholder til indhold 2">
            <a:extLst>
              <a:ext uri="{FF2B5EF4-FFF2-40B4-BE49-F238E27FC236}">
                <a16:creationId xmlns:a16="http://schemas.microsoft.com/office/drawing/2014/main" id="{0BA1B67B-9708-5E43-8D53-7597508AB3DE}"/>
              </a:ext>
            </a:extLst>
          </p:cNvPr>
          <p:cNvSpPr>
            <a:spLocks noGrp="1"/>
          </p:cNvSpPr>
          <p:nvPr>
            <p:ph idx="1"/>
          </p:nvPr>
        </p:nvSpPr>
        <p:spPr/>
        <p:txBody>
          <a:bodyPr>
            <a:normAutofit/>
          </a:bodyPr>
          <a:lstStyle/>
          <a:p>
            <a:pPr>
              <a:lnSpc>
                <a:spcPct val="107000"/>
              </a:lnSpc>
              <a:spcAft>
                <a:spcPts val="800"/>
              </a:spcAft>
            </a:pPr>
            <a:r>
              <a:rPr lang="da-DK" b="1" dirty="0">
                <a:latin typeface="Calibri" panose="020F0502020204030204" pitchFamily="34" charset="0"/>
                <a:ea typeface="Calibri" panose="020F0502020204030204" pitchFamily="34" charset="0"/>
                <a:cs typeface="Times New Roman" panose="02020603050405020304" pitchFamily="18" charset="0"/>
              </a:rPr>
              <a:t>Mennesket er</a:t>
            </a:r>
            <a:r>
              <a:rPr lang="da-DK" dirty="0">
                <a:latin typeface="Calibri" panose="020F0502020204030204" pitchFamily="34" charset="0"/>
                <a:ea typeface="Calibri" panose="020F0502020204030204" pitchFamily="34" charset="0"/>
                <a:cs typeface="Times New Roman" panose="02020603050405020304" pitchFamily="18" charset="0"/>
              </a:rPr>
              <a:t> skabt af Gud. (1 Mos 1,27).  Kendt af Gud, før undfangelsen (Jer 1,4-5) udvalgt: Jeg valgte dig, da jeg planlagde skabelsen (</a:t>
            </a:r>
            <a:r>
              <a:rPr lang="da-DK" dirty="0" err="1">
                <a:latin typeface="Calibri" panose="020F0502020204030204" pitchFamily="34" charset="0"/>
                <a:ea typeface="Calibri" panose="020F0502020204030204" pitchFamily="34" charset="0"/>
                <a:cs typeface="Times New Roman" panose="02020603050405020304" pitchFamily="18" charset="0"/>
              </a:rPr>
              <a:t>Ef</a:t>
            </a:r>
            <a:r>
              <a:rPr lang="da-DK" dirty="0">
                <a:latin typeface="Calibri" panose="020F0502020204030204" pitchFamily="34" charset="0"/>
                <a:ea typeface="Calibri" panose="020F0502020204030204" pitchFamily="34" charset="0"/>
                <a:cs typeface="Times New Roman" panose="02020603050405020304" pitchFamily="18" charset="0"/>
              </a:rPr>
              <a:t> 1,11-12). Mennesket er enestående og unik; ikke en fejl, for alle dets dage er optegnet i min bog (Sl 139,15-16). Mennesket er underfuldt skabt (Sl 139,14), vævet i moders liv (Sl 139,13). </a:t>
            </a:r>
          </a:p>
          <a:p>
            <a:pPr>
              <a:lnSpc>
                <a:spcPct val="107000"/>
              </a:lnSpc>
              <a:spcAft>
                <a:spcPts val="800"/>
              </a:spcAft>
            </a:pPr>
            <a:r>
              <a:rPr lang="da-DK" dirty="0">
                <a:latin typeface="Calibri" panose="020F0502020204030204" pitchFamily="34" charset="0"/>
                <a:ea typeface="Calibri" panose="020F0502020204030204" pitchFamily="34" charset="0"/>
                <a:cs typeface="Times New Roman" panose="02020603050405020304" pitchFamily="18" charset="0"/>
              </a:rPr>
              <a:t>Det grundlæggende problem for menneskeheden er manglende gudsfrygt og tillid til Gud. Det medfører, at mennesket gør sig til herre over liv og død - altså påtager sig rollen som Gud - som livgiver og livtager. Vi skal altså overlade til Gud at være Herre over liv og død. </a:t>
            </a:r>
          </a:p>
          <a:p>
            <a:pPr>
              <a:lnSpc>
                <a:spcPct val="107000"/>
              </a:lnSpc>
              <a:spcAft>
                <a:spcPts val="800"/>
              </a:spcAft>
            </a:pPr>
            <a:r>
              <a:rPr lang="da-DK" dirty="0">
                <a:latin typeface="Calibri" panose="020F0502020204030204" pitchFamily="34" charset="0"/>
                <a:ea typeface="Calibri" panose="020F0502020204030204" pitchFamily="34" charset="0"/>
                <a:cs typeface="Times New Roman" panose="02020603050405020304" pitchFamily="18" charset="0"/>
              </a:rPr>
              <a:t>Hør og se Faderens kærlighedsbrev: </a:t>
            </a:r>
            <a:r>
              <a:rPr lang="da-DK"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2"/>
              </a:rPr>
              <a:t>https://www.youtube.com/watch?v=1xVW1KjEOT8</a:t>
            </a:r>
            <a:endParaRPr lang="da-DK"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523039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9893973-310F-2748-88B1-98AB645DBCD0}"/>
              </a:ext>
            </a:extLst>
          </p:cNvPr>
          <p:cNvSpPr>
            <a:spLocks noGrp="1"/>
          </p:cNvSpPr>
          <p:nvPr>
            <p:ph type="title"/>
          </p:nvPr>
        </p:nvSpPr>
        <p:spPr/>
        <p:txBody>
          <a:bodyPr/>
          <a:lstStyle/>
          <a:p>
            <a:r>
              <a:rPr lang="da-DK" dirty="0">
                <a:solidFill>
                  <a:schemeClr val="accent1">
                    <a:lumMod val="50000"/>
                  </a:schemeClr>
                </a:solidFill>
              </a:rPr>
              <a:t>Religionernes syn på aktiv Dødshjælp</a:t>
            </a:r>
            <a:endParaRPr lang="da-DK" dirty="0"/>
          </a:p>
        </p:txBody>
      </p:sp>
      <p:sp>
        <p:nvSpPr>
          <p:cNvPr id="3" name="Pladsholder til indhold 2">
            <a:extLst>
              <a:ext uri="{FF2B5EF4-FFF2-40B4-BE49-F238E27FC236}">
                <a16:creationId xmlns:a16="http://schemas.microsoft.com/office/drawing/2014/main" id="{6338180C-FF8B-7C4C-8DAF-11F583A86431}"/>
              </a:ext>
            </a:extLst>
          </p:cNvPr>
          <p:cNvSpPr>
            <a:spLocks noGrp="1"/>
          </p:cNvSpPr>
          <p:nvPr>
            <p:ph idx="1"/>
          </p:nvPr>
        </p:nvSpPr>
        <p:spPr>
          <a:xfrm>
            <a:off x="838200" y="2421976"/>
            <a:ext cx="6237718" cy="4351338"/>
          </a:xfrm>
        </p:spPr>
        <p:txBody>
          <a:bodyPr/>
          <a:lstStyle/>
          <a:p>
            <a:pPr>
              <a:lnSpc>
                <a:spcPct val="107000"/>
              </a:lnSpc>
              <a:spcAft>
                <a:spcPts val="800"/>
              </a:spcAft>
            </a:pPr>
            <a:r>
              <a:rPr lang="da-DK" dirty="0">
                <a:latin typeface="Calibri" panose="020F0502020204030204" pitchFamily="34" charset="0"/>
                <a:ea typeface="Calibri" panose="020F0502020204030204" pitchFamily="34" charset="0"/>
                <a:cs typeface="Times New Roman" panose="02020603050405020304" pitchFamily="18" charset="0"/>
              </a:rPr>
              <a:t>Læs artiklerne og redegør for de forskellige religioners holdninger. Lav et kolonnenotat, der tydeliggør forskelle, ligheder samt egne holdninger til citaterne. </a:t>
            </a:r>
            <a:endParaRPr lang="da-DK" sz="16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da-DK" dirty="0">
                <a:latin typeface="Calibri" panose="020F0502020204030204" pitchFamily="34" charset="0"/>
                <a:ea typeface="Calibri" panose="020F0502020204030204" pitchFamily="34" charset="0"/>
                <a:cs typeface="Times New Roman" panose="02020603050405020304" pitchFamily="18" charset="0"/>
              </a:rPr>
              <a:t>Kristendom, islam, buddhisme:</a:t>
            </a:r>
          </a:p>
          <a:p>
            <a:pPr>
              <a:lnSpc>
                <a:spcPct val="107000"/>
              </a:lnSpc>
              <a:spcAft>
                <a:spcPts val="800"/>
              </a:spcAft>
            </a:pPr>
            <a:r>
              <a:rPr lang="da-DK" sz="12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2"/>
              </a:rPr>
              <a:t>https://www.religion.dk/sp%C3%B8rg-om-etik/hvordan-ser-religionerne-p%C3%A5-aktiv-d%C3%B8dshj%C3%A6lp</a:t>
            </a:r>
            <a:r>
              <a:rPr lang="da-DK" sz="1200" u="sng" dirty="0">
                <a:solidFill>
                  <a:srgbClr val="0563C1"/>
                </a:solidFill>
                <a:latin typeface="Calibri" panose="020F0502020204030204" pitchFamily="34" charset="0"/>
                <a:ea typeface="Calibri" panose="020F0502020204030204" pitchFamily="34" charset="0"/>
                <a:cs typeface="Times New Roman" panose="02020603050405020304" pitchFamily="18" charset="0"/>
              </a:rPr>
              <a:t> </a:t>
            </a:r>
            <a:endParaRPr lang="da-DK" sz="1200" dirty="0">
              <a:latin typeface="Calibri" panose="020F0502020204030204" pitchFamily="34" charset="0"/>
              <a:ea typeface="Calibri" panose="020F0502020204030204" pitchFamily="34" charset="0"/>
              <a:cs typeface="Times New Roman" panose="02020603050405020304" pitchFamily="18" charset="0"/>
            </a:endParaRPr>
          </a:p>
          <a:p>
            <a:r>
              <a:rPr lang="da-DK" sz="1200" dirty="0">
                <a:latin typeface="Calibri" panose="020F0502020204030204" pitchFamily="34" charset="0"/>
                <a:ea typeface="Calibri" panose="020F0502020204030204" pitchFamily="34" charset="0"/>
                <a:cs typeface="Times New Roman" panose="02020603050405020304" pitchFamily="18" charset="0"/>
              </a:rPr>
              <a:t>Se endvidere artiklen om hinduisme:</a:t>
            </a:r>
            <a:r>
              <a:rPr lang="da-DK" sz="1200" i="1" dirty="0">
                <a:latin typeface="Calibri" panose="020F0502020204030204" pitchFamily="34" charset="0"/>
                <a:ea typeface="Calibri" panose="020F0502020204030204" pitchFamily="34" charset="0"/>
                <a:cs typeface="Times New Roman" panose="02020603050405020304" pitchFamily="18" charset="0"/>
              </a:rPr>
              <a:t> </a:t>
            </a:r>
            <a:r>
              <a:rPr lang="da-DK" sz="1200" i="1"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3"/>
              </a:rPr>
              <a:t>https://www.religion.dk/synspunkt/aktiv-d%C3%B8dshj%C3%A6lp-frar%C3%A5des-i-hinduismen</a:t>
            </a:r>
            <a:endParaRPr lang="da-DK" sz="1200" dirty="0"/>
          </a:p>
          <a:p>
            <a:pPr>
              <a:spcAft>
                <a:spcPts val="0"/>
              </a:spcAft>
            </a:pPr>
            <a:endParaRPr lang="da-DK"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endParaRPr lang="da-DK" sz="1200" dirty="0">
              <a:effectLst/>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endParaRPr lang="da-DK"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da-DK" dirty="0"/>
          </a:p>
        </p:txBody>
      </p:sp>
      <p:pic>
        <p:nvPicPr>
          <p:cNvPr id="4" name="Billede 3">
            <a:extLst>
              <a:ext uri="{FF2B5EF4-FFF2-40B4-BE49-F238E27FC236}">
                <a16:creationId xmlns:a16="http://schemas.microsoft.com/office/drawing/2014/main" id="{28C2545A-2F04-C74A-AFBA-2997773D0B06}"/>
              </a:ext>
            </a:extLst>
          </p:cNvPr>
          <p:cNvPicPr>
            <a:picLocks noChangeAspect="1"/>
          </p:cNvPicPr>
          <p:nvPr/>
        </p:nvPicPr>
        <p:blipFill>
          <a:blip r:embed="rId4"/>
          <a:stretch>
            <a:fillRect/>
          </a:stretch>
        </p:blipFill>
        <p:spPr>
          <a:xfrm>
            <a:off x="7157206" y="2631203"/>
            <a:ext cx="4932091" cy="2591025"/>
          </a:xfrm>
          <a:prstGeom prst="rect">
            <a:avLst/>
          </a:prstGeom>
        </p:spPr>
      </p:pic>
      <p:sp>
        <p:nvSpPr>
          <p:cNvPr id="7" name="Rektangel 6">
            <a:extLst>
              <a:ext uri="{FF2B5EF4-FFF2-40B4-BE49-F238E27FC236}">
                <a16:creationId xmlns:a16="http://schemas.microsoft.com/office/drawing/2014/main" id="{7B6FAE90-F2E2-E24B-880B-447E8D38AA6B}"/>
              </a:ext>
            </a:extLst>
          </p:cNvPr>
          <p:cNvSpPr/>
          <p:nvPr/>
        </p:nvSpPr>
        <p:spPr>
          <a:xfrm>
            <a:off x="9816128" y="653242"/>
            <a:ext cx="1577947" cy="713006"/>
          </a:xfrm>
          <a:prstGeom prst="rect">
            <a:avLst/>
          </a:pr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8" name="Rektangel 7">
            <a:extLst>
              <a:ext uri="{FF2B5EF4-FFF2-40B4-BE49-F238E27FC236}">
                <a16:creationId xmlns:a16="http://schemas.microsoft.com/office/drawing/2014/main" id="{E999DB3B-A859-7F43-AB1B-24198E5E3A5F}"/>
              </a:ext>
            </a:extLst>
          </p:cNvPr>
          <p:cNvSpPr/>
          <p:nvPr/>
        </p:nvSpPr>
        <p:spPr>
          <a:xfrm>
            <a:off x="10065305" y="816533"/>
            <a:ext cx="1079591" cy="369332"/>
          </a:xfrm>
          <a:prstGeom prst="rect">
            <a:avLst/>
          </a:prstGeom>
        </p:spPr>
        <p:txBody>
          <a:bodyPr wrap="none">
            <a:spAutoFit/>
          </a:bodyPr>
          <a:lstStyle/>
          <a:p>
            <a:r>
              <a:rPr lang="da-DK" b="1" dirty="0">
                <a:solidFill>
                  <a:schemeClr val="bg1"/>
                </a:solidFill>
              </a:rPr>
              <a:t>4. lektion</a:t>
            </a:r>
            <a:endParaRPr lang="da-DK" dirty="0">
              <a:solidFill>
                <a:schemeClr val="bg1"/>
              </a:solidFill>
            </a:endParaRPr>
          </a:p>
        </p:txBody>
      </p:sp>
    </p:spTree>
    <p:extLst>
      <p:ext uri="{BB962C8B-B14F-4D97-AF65-F5344CB8AC3E}">
        <p14:creationId xmlns:p14="http://schemas.microsoft.com/office/powerpoint/2010/main" val="36785406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174C49-A5D9-904F-A800-338C67B19329}"/>
              </a:ext>
            </a:extLst>
          </p:cNvPr>
          <p:cNvSpPr>
            <a:spLocks noGrp="1"/>
          </p:cNvSpPr>
          <p:nvPr>
            <p:ph type="title"/>
          </p:nvPr>
        </p:nvSpPr>
        <p:spPr/>
        <p:txBody>
          <a:bodyPr/>
          <a:lstStyle/>
          <a:p>
            <a:r>
              <a:rPr lang="da-DK" dirty="0">
                <a:solidFill>
                  <a:schemeClr val="accent1">
                    <a:lumMod val="50000"/>
                  </a:schemeClr>
                </a:solidFill>
              </a:rPr>
              <a:t>Lav kolonnenotat</a:t>
            </a:r>
            <a:endParaRPr lang="da-DK" dirty="0"/>
          </a:p>
        </p:txBody>
      </p:sp>
      <p:sp>
        <p:nvSpPr>
          <p:cNvPr id="3" name="Pladsholder til indhold 2">
            <a:extLst>
              <a:ext uri="{FF2B5EF4-FFF2-40B4-BE49-F238E27FC236}">
                <a16:creationId xmlns:a16="http://schemas.microsoft.com/office/drawing/2014/main" id="{5558A0AB-5EDE-F240-9B56-3F20D7D805AF}"/>
              </a:ext>
            </a:extLst>
          </p:cNvPr>
          <p:cNvSpPr>
            <a:spLocks noGrp="1"/>
          </p:cNvSpPr>
          <p:nvPr>
            <p:ph idx="1"/>
          </p:nvPr>
        </p:nvSpPr>
        <p:spPr>
          <a:xfrm>
            <a:off x="838200" y="2421976"/>
            <a:ext cx="10515600" cy="671602"/>
          </a:xfrm>
        </p:spPr>
        <p:txBody>
          <a:bodyPr>
            <a:normAutofit lnSpcReduction="10000"/>
          </a:bodyPr>
          <a:lstStyle/>
          <a:p>
            <a:r>
              <a:rPr lang="da-DK" dirty="0"/>
              <a:t>Lav overstregninger i artiklerne, som viser argumenterne for de forskellige religioners synspunkter. Indfør de forskellige synspunkter i kolonnenotatet:</a:t>
            </a:r>
          </a:p>
          <a:p>
            <a:endParaRPr lang="da-DK" dirty="0"/>
          </a:p>
        </p:txBody>
      </p:sp>
      <p:graphicFrame>
        <p:nvGraphicFramePr>
          <p:cNvPr id="4" name="Tabel 3">
            <a:extLst>
              <a:ext uri="{FF2B5EF4-FFF2-40B4-BE49-F238E27FC236}">
                <a16:creationId xmlns:a16="http://schemas.microsoft.com/office/drawing/2014/main" id="{A9FDC290-58CC-9541-9EEC-7CE808E35F78}"/>
              </a:ext>
            </a:extLst>
          </p:cNvPr>
          <p:cNvGraphicFramePr>
            <a:graphicFrameLocks noGrp="1"/>
          </p:cNvGraphicFramePr>
          <p:nvPr>
            <p:extLst>
              <p:ext uri="{D42A27DB-BD31-4B8C-83A1-F6EECF244321}">
                <p14:modId xmlns:p14="http://schemas.microsoft.com/office/powerpoint/2010/main" val="1923215541"/>
              </p:ext>
            </p:extLst>
          </p:nvPr>
        </p:nvGraphicFramePr>
        <p:xfrm>
          <a:off x="928640" y="3533525"/>
          <a:ext cx="9657210" cy="2336800"/>
        </p:xfrm>
        <a:graphic>
          <a:graphicData uri="http://schemas.openxmlformats.org/drawingml/2006/table">
            <a:tbl>
              <a:tblPr firstRow="1" firstCol="1" bandRow="1">
                <a:tableStyleId>{BDBED569-4797-4DF1-A0F4-6AAB3CD982D8}</a:tableStyleId>
              </a:tblPr>
              <a:tblGrid>
                <a:gridCol w="1411161">
                  <a:extLst>
                    <a:ext uri="{9D8B030D-6E8A-4147-A177-3AD203B41FA5}">
                      <a16:colId xmlns:a16="http://schemas.microsoft.com/office/drawing/2014/main" val="20000"/>
                    </a:ext>
                  </a:extLst>
                </a:gridCol>
                <a:gridCol w="2060709">
                  <a:extLst>
                    <a:ext uri="{9D8B030D-6E8A-4147-A177-3AD203B41FA5}">
                      <a16:colId xmlns:a16="http://schemas.microsoft.com/office/drawing/2014/main" val="20001"/>
                    </a:ext>
                  </a:extLst>
                </a:gridCol>
                <a:gridCol w="2061780">
                  <a:extLst>
                    <a:ext uri="{9D8B030D-6E8A-4147-A177-3AD203B41FA5}">
                      <a16:colId xmlns:a16="http://schemas.microsoft.com/office/drawing/2014/main" val="20002"/>
                    </a:ext>
                  </a:extLst>
                </a:gridCol>
                <a:gridCol w="2061780">
                  <a:extLst>
                    <a:ext uri="{9D8B030D-6E8A-4147-A177-3AD203B41FA5}">
                      <a16:colId xmlns:a16="http://schemas.microsoft.com/office/drawing/2014/main" val="20003"/>
                    </a:ext>
                  </a:extLst>
                </a:gridCol>
                <a:gridCol w="2061780">
                  <a:extLst>
                    <a:ext uri="{9D8B030D-6E8A-4147-A177-3AD203B41FA5}">
                      <a16:colId xmlns:a16="http://schemas.microsoft.com/office/drawing/2014/main" val="20004"/>
                    </a:ext>
                  </a:extLst>
                </a:gridCol>
              </a:tblGrid>
              <a:tr h="467360">
                <a:tc>
                  <a:txBody>
                    <a:bodyPr/>
                    <a:lstStyle/>
                    <a:p>
                      <a:pPr>
                        <a:lnSpc>
                          <a:spcPct val="107000"/>
                        </a:lnSpc>
                        <a:spcAft>
                          <a:spcPts val="0"/>
                        </a:spcAft>
                      </a:pPr>
                      <a:r>
                        <a:rPr lang="da-DK" sz="2000" dirty="0">
                          <a:effectLst/>
                        </a:rPr>
                        <a:t>Kristendom</a:t>
                      </a:r>
                      <a:endParaRPr lang="da-DK"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da-DK" sz="2000" dirty="0">
                          <a:effectLst/>
                        </a:rPr>
                        <a:t>Islam </a:t>
                      </a:r>
                      <a:endParaRPr lang="da-DK"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da-DK" sz="2000" dirty="0">
                          <a:effectLst/>
                        </a:rPr>
                        <a:t>Buddhisme </a:t>
                      </a:r>
                      <a:endParaRPr lang="da-DK"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da-DK" sz="2000" dirty="0">
                          <a:effectLst/>
                        </a:rPr>
                        <a:t>Hinduisme </a:t>
                      </a:r>
                      <a:endParaRPr lang="da-DK"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da-DK" sz="2000" dirty="0">
                          <a:effectLst/>
                        </a:rPr>
                        <a:t>Egen mening</a:t>
                      </a:r>
                      <a:endParaRPr lang="da-DK"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0"/>
                  </a:ext>
                </a:extLst>
              </a:tr>
              <a:tr h="467360">
                <a:tc>
                  <a:txBody>
                    <a:bodyPr/>
                    <a:lstStyle/>
                    <a:p>
                      <a:pPr>
                        <a:lnSpc>
                          <a:spcPct val="107000"/>
                        </a:lnSpc>
                        <a:spcAft>
                          <a:spcPts val="0"/>
                        </a:spcAft>
                      </a:pPr>
                      <a:r>
                        <a:rPr lang="da-DK" sz="1200" dirty="0">
                          <a:effectLst/>
                        </a:rPr>
                        <a:t> </a:t>
                      </a:r>
                      <a:endParaRPr lang="da-DK"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da-DK" sz="1200">
                          <a:effectLst/>
                        </a:rPr>
                        <a:t> </a:t>
                      </a:r>
                      <a:endParaRPr lang="da-DK"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da-DK" sz="1200" dirty="0">
                          <a:effectLst/>
                        </a:rPr>
                        <a:t> </a:t>
                      </a:r>
                      <a:endParaRPr lang="da-DK"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da-DK" sz="1200">
                          <a:effectLst/>
                        </a:rPr>
                        <a:t> </a:t>
                      </a:r>
                      <a:endParaRPr lang="da-DK"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da-DK" sz="1200">
                          <a:effectLst/>
                        </a:rPr>
                        <a:t> </a:t>
                      </a:r>
                      <a:endParaRPr lang="da-DK"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467360">
                <a:tc>
                  <a:txBody>
                    <a:bodyPr/>
                    <a:lstStyle/>
                    <a:p>
                      <a:pPr>
                        <a:lnSpc>
                          <a:spcPct val="107000"/>
                        </a:lnSpc>
                        <a:spcAft>
                          <a:spcPts val="0"/>
                        </a:spcAft>
                      </a:pPr>
                      <a:r>
                        <a:rPr lang="da-DK" sz="1200">
                          <a:effectLst/>
                        </a:rPr>
                        <a:t> </a:t>
                      </a:r>
                      <a:endParaRPr lang="da-DK"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da-DK" sz="1200">
                          <a:effectLst/>
                        </a:rPr>
                        <a:t> </a:t>
                      </a:r>
                      <a:endParaRPr lang="da-DK"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da-DK" sz="1200">
                          <a:effectLst/>
                        </a:rPr>
                        <a:t> </a:t>
                      </a:r>
                      <a:endParaRPr lang="da-DK"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da-DK" sz="1200">
                          <a:effectLst/>
                        </a:rPr>
                        <a:t> </a:t>
                      </a:r>
                      <a:endParaRPr lang="da-DK"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da-DK" sz="1200">
                          <a:effectLst/>
                        </a:rPr>
                        <a:t> </a:t>
                      </a:r>
                      <a:endParaRPr lang="da-DK"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467360">
                <a:tc>
                  <a:txBody>
                    <a:bodyPr/>
                    <a:lstStyle/>
                    <a:p>
                      <a:pPr>
                        <a:lnSpc>
                          <a:spcPct val="107000"/>
                        </a:lnSpc>
                        <a:spcAft>
                          <a:spcPts val="0"/>
                        </a:spcAft>
                      </a:pPr>
                      <a:r>
                        <a:rPr lang="da-DK" sz="1200">
                          <a:effectLst/>
                        </a:rPr>
                        <a:t> </a:t>
                      </a:r>
                      <a:endParaRPr lang="da-DK"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da-DK" sz="1200">
                          <a:effectLst/>
                        </a:rPr>
                        <a:t> </a:t>
                      </a:r>
                      <a:endParaRPr lang="da-DK"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da-DK" sz="1200">
                          <a:effectLst/>
                        </a:rPr>
                        <a:t> </a:t>
                      </a:r>
                      <a:endParaRPr lang="da-DK"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da-DK" sz="1200" dirty="0">
                          <a:effectLst/>
                        </a:rPr>
                        <a:t> </a:t>
                      </a:r>
                      <a:endParaRPr lang="da-DK"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da-DK" sz="1200">
                          <a:effectLst/>
                        </a:rPr>
                        <a:t> </a:t>
                      </a:r>
                      <a:endParaRPr lang="da-DK"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3"/>
                  </a:ext>
                </a:extLst>
              </a:tr>
              <a:tr h="467360">
                <a:tc>
                  <a:txBody>
                    <a:bodyPr/>
                    <a:lstStyle/>
                    <a:p>
                      <a:pPr>
                        <a:lnSpc>
                          <a:spcPct val="107000"/>
                        </a:lnSpc>
                        <a:spcAft>
                          <a:spcPts val="0"/>
                        </a:spcAft>
                      </a:pPr>
                      <a:r>
                        <a:rPr lang="da-DK" sz="1200">
                          <a:effectLst/>
                        </a:rPr>
                        <a:t> </a:t>
                      </a:r>
                      <a:endParaRPr lang="da-DK"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da-DK" sz="1200">
                          <a:effectLst/>
                        </a:rPr>
                        <a:t> </a:t>
                      </a:r>
                      <a:endParaRPr lang="da-DK"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da-DK" sz="1200">
                          <a:effectLst/>
                        </a:rPr>
                        <a:t> </a:t>
                      </a:r>
                      <a:endParaRPr lang="da-DK"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da-DK" sz="1200">
                          <a:effectLst/>
                        </a:rPr>
                        <a:t> </a:t>
                      </a:r>
                      <a:endParaRPr lang="da-DK"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da-DK" sz="1200" dirty="0">
                          <a:effectLst/>
                        </a:rPr>
                        <a:t> </a:t>
                      </a:r>
                      <a:endParaRPr lang="da-DK"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2469173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F2173C-CE2B-0543-9899-CBA30B27A7CD}"/>
              </a:ext>
            </a:extLst>
          </p:cNvPr>
          <p:cNvSpPr>
            <a:spLocks noGrp="1"/>
          </p:cNvSpPr>
          <p:nvPr>
            <p:ph type="title"/>
          </p:nvPr>
        </p:nvSpPr>
        <p:spPr/>
        <p:txBody>
          <a:bodyPr/>
          <a:lstStyle/>
          <a:p>
            <a:r>
              <a:rPr lang="da-DK" dirty="0">
                <a:solidFill>
                  <a:schemeClr val="accent1">
                    <a:lumMod val="50000"/>
                  </a:schemeClr>
                </a:solidFill>
              </a:rPr>
              <a:t>Manifester</a:t>
            </a:r>
            <a:endParaRPr lang="da-DK" dirty="0"/>
          </a:p>
        </p:txBody>
      </p:sp>
      <p:sp>
        <p:nvSpPr>
          <p:cNvPr id="3" name="Pladsholder til indhold 2">
            <a:extLst>
              <a:ext uri="{FF2B5EF4-FFF2-40B4-BE49-F238E27FC236}">
                <a16:creationId xmlns:a16="http://schemas.microsoft.com/office/drawing/2014/main" id="{F23645F5-6FAD-DB46-BBDF-2D0DA8695812}"/>
              </a:ext>
            </a:extLst>
          </p:cNvPr>
          <p:cNvSpPr>
            <a:spLocks noGrp="1"/>
          </p:cNvSpPr>
          <p:nvPr>
            <p:ph idx="1"/>
          </p:nvPr>
        </p:nvSpPr>
        <p:spPr>
          <a:xfrm>
            <a:off x="838200" y="2421976"/>
            <a:ext cx="6844469" cy="4351338"/>
          </a:xfrm>
        </p:spPr>
        <p:txBody>
          <a:bodyPr>
            <a:normAutofit/>
          </a:bodyPr>
          <a:lstStyle/>
          <a:p>
            <a:pPr>
              <a:lnSpc>
                <a:spcPct val="107000"/>
              </a:lnSpc>
              <a:spcAft>
                <a:spcPts val="800"/>
              </a:spcAft>
            </a:pPr>
            <a:r>
              <a:rPr lang="da-DK" dirty="0">
                <a:latin typeface="Calibri" panose="020F0502020204030204" pitchFamily="34" charset="0"/>
                <a:ea typeface="Calibri" panose="020F0502020204030204" pitchFamily="34" charset="0"/>
                <a:cs typeface="Times New Roman" panose="02020603050405020304" pitchFamily="18" charset="0"/>
              </a:rPr>
              <a:t>Lektie: </a:t>
            </a:r>
          </a:p>
          <a:p>
            <a:pPr>
              <a:lnSpc>
                <a:spcPct val="107000"/>
              </a:lnSpc>
              <a:spcAft>
                <a:spcPts val="800"/>
              </a:spcAft>
            </a:pPr>
            <a:r>
              <a:rPr lang="da-DK" dirty="0">
                <a:latin typeface="Calibri" panose="020F0502020204030204" pitchFamily="34" charset="0"/>
                <a:ea typeface="Calibri" panose="020F0502020204030204" pitchFamily="34" charset="0"/>
                <a:cs typeface="Times New Roman" panose="02020603050405020304" pitchFamily="18" charset="0"/>
              </a:rPr>
              <a:t>Forskellige religiøse ledere har i fællesskab udarbejdet manifester, som blandt andet udtrykker retten til: Selvbestemmelse, Livskvalitet, Værdighed og Lidelse. </a:t>
            </a:r>
          </a:p>
          <a:p>
            <a:pPr>
              <a:lnSpc>
                <a:spcPct val="107000"/>
              </a:lnSpc>
              <a:spcAft>
                <a:spcPts val="800"/>
              </a:spcAft>
            </a:pPr>
            <a:r>
              <a:rPr lang="da-DK" dirty="0">
                <a:latin typeface="Calibri" panose="020F0502020204030204" pitchFamily="34" charset="0"/>
                <a:ea typeface="Calibri" panose="020F0502020204030204" pitchFamily="34" charset="0"/>
                <a:cs typeface="Times New Roman" panose="02020603050405020304" pitchFamily="18" charset="0"/>
              </a:rPr>
              <a:t>Læs uddrag af artiklen: ”Manifest: Ja til aktiv livshjælp - nej til aktiv dødshjælp”. </a:t>
            </a:r>
            <a:br>
              <a:rPr lang="da-DK" dirty="0">
                <a:latin typeface="Calibri" panose="020F0502020204030204" pitchFamily="34" charset="0"/>
                <a:ea typeface="Calibri" panose="020F0502020204030204" pitchFamily="34" charset="0"/>
                <a:cs typeface="Times New Roman" panose="02020603050405020304" pitchFamily="18" charset="0"/>
              </a:rPr>
            </a:br>
            <a:r>
              <a:rPr lang="da-DK" sz="14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2"/>
              </a:rPr>
              <a:t>https://www.etik.dk/aktiv-d%C3%B8dshj%C3%A6lp/2014-11-17/omsorg-til-d%C3%B8den</a:t>
            </a:r>
            <a:endParaRPr lang="da-DK"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da-DK" dirty="0">
                <a:latin typeface="Calibri" panose="020F0502020204030204" pitchFamily="34" charset="0"/>
                <a:ea typeface="Calibri" panose="020F0502020204030204" pitchFamily="34" charset="0"/>
                <a:cs typeface="Times New Roman" panose="02020603050405020304" pitchFamily="18" charset="0"/>
              </a:rPr>
              <a:t>Lav 1 - 3 manifester. Sæt et billede til, som udtrykker de refleksioner, jeres manifester kredser omkring – forklar billedets symbolik.</a:t>
            </a:r>
            <a:endParaRPr lang="da-DK" dirty="0">
              <a:effectLst/>
              <a:latin typeface="Calibri" panose="020F0502020204030204" pitchFamily="34" charset="0"/>
              <a:ea typeface="Calibri" panose="020F0502020204030204" pitchFamily="34" charset="0"/>
              <a:cs typeface="Times New Roman" panose="02020603050405020304" pitchFamily="18" charset="0"/>
            </a:endParaRPr>
          </a:p>
          <a:p>
            <a:endParaRPr lang="da-DK" dirty="0"/>
          </a:p>
        </p:txBody>
      </p:sp>
      <p:pic>
        <p:nvPicPr>
          <p:cNvPr id="4" name="Billede 3">
            <a:extLst>
              <a:ext uri="{FF2B5EF4-FFF2-40B4-BE49-F238E27FC236}">
                <a16:creationId xmlns:a16="http://schemas.microsoft.com/office/drawing/2014/main" id="{7B5128AA-2A3F-8240-8A9E-4C7D84F380A5}"/>
              </a:ext>
            </a:extLst>
          </p:cNvPr>
          <p:cNvPicPr>
            <a:picLocks noChangeAspect="1"/>
          </p:cNvPicPr>
          <p:nvPr/>
        </p:nvPicPr>
        <p:blipFill>
          <a:blip r:embed="rId3"/>
          <a:stretch>
            <a:fillRect/>
          </a:stretch>
        </p:blipFill>
        <p:spPr>
          <a:xfrm>
            <a:off x="7910455" y="2302082"/>
            <a:ext cx="3443345" cy="2295563"/>
          </a:xfrm>
          <a:prstGeom prst="rect">
            <a:avLst/>
          </a:prstGeom>
        </p:spPr>
      </p:pic>
      <p:sp>
        <p:nvSpPr>
          <p:cNvPr id="5" name="Rektangel 4">
            <a:extLst>
              <a:ext uri="{FF2B5EF4-FFF2-40B4-BE49-F238E27FC236}">
                <a16:creationId xmlns:a16="http://schemas.microsoft.com/office/drawing/2014/main" id="{E0354D46-7BC1-454A-89E6-597FEE6A1716}"/>
              </a:ext>
            </a:extLst>
          </p:cNvPr>
          <p:cNvSpPr/>
          <p:nvPr/>
        </p:nvSpPr>
        <p:spPr>
          <a:xfrm>
            <a:off x="7910455" y="4745192"/>
            <a:ext cx="3443345" cy="738664"/>
          </a:xfrm>
          <a:prstGeom prst="rect">
            <a:avLst/>
          </a:prstGeom>
        </p:spPr>
        <p:txBody>
          <a:bodyPr wrap="square">
            <a:spAutoFit/>
          </a:bodyPr>
          <a:lstStyle/>
          <a:p>
            <a:r>
              <a:rPr lang="da-DK" sz="1400" dirty="0">
                <a:hlinkClick r:id="rId4"/>
              </a:rPr>
              <a:t>https://www.sondagsavisen.dk/familien/2016-01-22-sorg-over-dodsfald-rammer-kvinder-hardere/</a:t>
            </a:r>
            <a:endParaRPr lang="da-DK" sz="1400" dirty="0"/>
          </a:p>
        </p:txBody>
      </p:sp>
    </p:spTree>
    <p:extLst>
      <p:ext uri="{BB962C8B-B14F-4D97-AF65-F5344CB8AC3E}">
        <p14:creationId xmlns:p14="http://schemas.microsoft.com/office/powerpoint/2010/main" val="11712763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11F1DDF-2DEC-3F4D-A24A-3FFFCC1F684D}"/>
              </a:ext>
            </a:extLst>
          </p:cNvPr>
          <p:cNvSpPr>
            <a:spLocks noGrp="1"/>
          </p:cNvSpPr>
          <p:nvPr>
            <p:ph type="title"/>
          </p:nvPr>
        </p:nvSpPr>
        <p:spPr/>
        <p:txBody>
          <a:bodyPr/>
          <a:lstStyle/>
          <a:p>
            <a:r>
              <a:rPr lang="da-DK" dirty="0"/>
              <a:t>Egen stillingtagen og perspektivering… </a:t>
            </a:r>
          </a:p>
        </p:txBody>
      </p:sp>
      <p:sp>
        <p:nvSpPr>
          <p:cNvPr id="3" name="Pladsholder til tekst 2">
            <a:extLst>
              <a:ext uri="{FF2B5EF4-FFF2-40B4-BE49-F238E27FC236}">
                <a16:creationId xmlns:a16="http://schemas.microsoft.com/office/drawing/2014/main" id="{04E5A739-68EB-494F-8CCC-BE4A0B554B57}"/>
              </a:ext>
            </a:extLst>
          </p:cNvPr>
          <p:cNvSpPr>
            <a:spLocks noGrp="1"/>
          </p:cNvSpPr>
          <p:nvPr>
            <p:ph type="body" idx="1"/>
          </p:nvPr>
        </p:nvSpPr>
        <p:spPr/>
        <p:txBody>
          <a:bodyPr/>
          <a:lstStyle/>
          <a:p>
            <a:r>
              <a:rPr lang="da-DK" dirty="0"/>
              <a:t>Menneskesyn </a:t>
            </a:r>
          </a:p>
          <a:p>
            <a:r>
              <a:rPr lang="da-DK" dirty="0"/>
              <a:t>Etiske principper </a:t>
            </a:r>
          </a:p>
          <a:p>
            <a:pPr marL="0" indent="0">
              <a:buNone/>
            </a:pPr>
            <a:endParaRPr lang="da-DK" dirty="0"/>
          </a:p>
        </p:txBody>
      </p:sp>
    </p:spTree>
    <p:extLst>
      <p:ext uri="{BB962C8B-B14F-4D97-AF65-F5344CB8AC3E}">
        <p14:creationId xmlns:p14="http://schemas.microsoft.com/office/powerpoint/2010/main" val="36381643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2A5DB9-3A1D-B246-A002-4E73173D0EE5}"/>
              </a:ext>
            </a:extLst>
          </p:cNvPr>
          <p:cNvSpPr>
            <a:spLocks noGrp="1"/>
          </p:cNvSpPr>
          <p:nvPr>
            <p:ph type="title"/>
          </p:nvPr>
        </p:nvSpPr>
        <p:spPr/>
        <p:txBody>
          <a:bodyPr/>
          <a:lstStyle/>
          <a:p>
            <a:r>
              <a:rPr lang="da-DK" dirty="0">
                <a:solidFill>
                  <a:schemeClr val="accent1">
                    <a:lumMod val="50000"/>
                  </a:schemeClr>
                </a:solidFill>
              </a:rPr>
              <a:t>Menneskesyn</a:t>
            </a:r>
            <a:endParaRPr lang="da-DK" dirty="0"/>
          </a:p>
        </p:txBody>
      </p:sp>
      <p:sp>
        <p:nvSpPr>
          <p:cNvPr id="3" name="Pladsholder til indhold 2">
            <a:extLst>
              <a:ext uri="{FF2B5EF4-FFF2-40B4-BE49-F238E27FC236}">
                <a16:creationId xmlns:a16="http://schemas.microsoft.com/office/drawing/2014/main" id="{BAF4C2B6-E621-8848-8A78-1106797E4670}"/>
              </a:ext>
            </a:extLst>
          </p:cNvPr>
          <p:cNvSpPr>
            <a:spLocks noGrp="1"/>
          </p:cNvSpPr>
          <p:nvPr>
            <p:ph idx="1"/>
          </p:nvPr>
        </p:nvSpPr>
        <p:spPr>
          <a:xfrm>
            <a:off x="838200" y="2421976"/>
            <a:ext cx="6750465" cy="4351338"/>
          </a:xfrm>
        </p:spPr>
        <p:txBody>
          <a:bodyPr>
            <a:normAutofit/>
          </a:bodyPr>
          <a:lstStyle/>
          <a:p>
            <a:pPr>
              <a:lnSpc>
                <a:spcPct val="107000"/>
              </a:lnSpc>
              <a:spcAft>
                <a:spcPts val="800"/>
              </a:spcAft>
            </a:pPr>
            <a:r>
              <a:rPr lang="da-DK" dirty="0">
                <a:latin typeface="Calibri" panose="020F0502020204030204" pitchFamily="34" charset="0"/>
                <a:ea typeface="Calibri" panose="020F0502020204030204" pitchFamily="34" charset="0"/>
                <a:cs typeface="Times New Roman" panose="02020603050405020304" pitchFamily="18" charset="0"/>
              </a:rPr>
              <a:t>Når man beskæftiger sig med etiske problemstillinger, tager man – ofte ikke helt bevidst – udgangspunkt i et givent menneskesyn. Det er kort sagt forskelligt, hvilken opfattelse man har af mennesket. </a:t>
            </a:r>
          </a:p>
          <a:p>
            <a:pPr>
              <a:lnSpc>
                <a:spcPct val="107000"/>
              </a:lnSpc>
              <a:spcAft>
                <a:spcPts val="800"/>
              </a:spcAft>
            </a:pPr>
            <a:r>
              <a:rPr lang="da-DK" dirty="0">
                <a:latin typeface="Calibri" panose="020F0502020204030204" pitchFamily="34" charset="0"/>
                <a:ea typeface="Calibri" panose="020F0502020204030204" pitchFamily="34" charset="0"/>
                <a:cs typeface="Times New Roman" panose="02020603050405020304" pitchFamily="18" charset="0"/>
              </a:rPr>
              <a:t>Ens menneskesyn danner grundlag for, hvilke valg man træffer i etiske spørgsmål. Man kan tale om tre typer af menneskesyn:</a:t>
            </a:r>
          </a:p>
          <a:p>
            <a:pPr marL="342900" lvl="0" indent="-342900">
              <a:lnSpc>
                <a:spcPct val="107000"/>
              </a:lnSpc>
              <a:spcAft>
                <a:spcPts val="0"/>
              </a:spcAft>
              <a:buFont typeface="Symbol" panose="05050102010706020507" pitchFamily="18" charset="2"/>
              <a:buChar char=""/>
            </a:pPr>
            <a:r>
              <a:rPr lang="da-DK" dirty="0">
                <a:latin typeface="Calibri" panose="020F0502020204030204" pitchFamily="34" charset="0"/>
                <a:ea typeface="Calibri" panose="020F0502020204030204" pitchFamily="34" charset="0"/>
                <a:cs typeface="Times New Roman" panose="02020603050405020304" pitchFamily="18" charset="0"/>
              </a:rPr>
              <a:t>Det kristne menneskesyn</a:t>
            </a:r>
          </a:p>
          <a:p>
            <a:pPr marL="342900" lvl="0" indent="-342900">
              <a:lnSpc>
                <a:spcPct val="107000"/>
              </a:lnSpc>
              <a:spcAft>
                <a:spcPts val="0"/>
              </a:spcAft>
              <a:buFont typeface="Symbol" panose="05050102010706020507" pitchFamily="18" charset="2"/>
              <a:buChar char=""/>
            </a:pPr>
            <a:r>
              <a:rPr lang="da-DK" dirty="0">
                <a:latin typeface="Calibri" panose="020F0502020204030204" pitchFamily="34" charset="0"/>
                <a:ea typeface="Calibri" panose="020F0502020204030204" pitchFamily="34" charset="0"/>
                <a:cs typeface="Times New Roman" panose="02020603050405020304" pitchFamily="18" charset="0"/>
              </a:rPr>
              <a:t>Det humanistiske menneskesyn</a:t>
            </a:r>
          </a:p>
          <a:p>
            <a:pPr marL="342900" lvl="0" indent="-342900">
              <a:lnSpc>
                <a:spcPct val="107000"/>
              </a:lnSpc>
              <a:spcAft>
                <a:spcPts val="800"/>
              </a:spcAft>
              <a:buFont typeface="Symbol" panose="05050102010706020507" pitchFamily="18" charset="2"/>
              <a:buChar char=""/>
            </a:pPr>
            <a:r>
              <a:rPr lang="da-DK" dirty="0">
                <a:latin typeface="Calibri" panose="020F0502020204030204" pitchFamily="34" charset="0"/>
                <a:ea typeface="Calibri" panose="020F0502020204030204" pitchFamily="34" charset="0"/>
                <a:cs typeface="Times New Roman" panose="02020603050405020304" pitchFamily="18" charset="0"/>
              </a:rPr>
              <a:t>Det funktionalistiske menneskesyn</a:t>
            </a:r>
          </a:p>
          <a:p>
            <a:pPr marL="342900" lvl="0" indent="-342900">
              <a:lnSpc>
                <a:spcPct val="107000"/>
              </a:lnSpc>
              <a:spcAft>
                <a:spcPts val="800"/>
              </a:spcAft>
              <a:buFont typeface="Symbol" panose="05050102010706020507" pitchFamily="18" charset="2"/>
              <a:buChar char=""/>
            </a:pPr>
            <a:endParaRPr lang="da-DK"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Billede 5">
            <a:extLst>
              <a:ext uri="{FF2B5EF4-FFF2-40B4-BE49-F238E27FC236}">
                <a16:creationId xmlns:a16="http://schemas.microsoft.com/office/drawing/2014/main" id="{4513229C-19B9-D44C-8BDE-73C152E729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8177494" y="2792569"/>
            <a:ext cx="3630064" cy="2722548"/>
          </a:xfrm>
          <a:prstGeom prst="rect">
            <a:avLst/>
          </a:prstGeom>
        </p:spPr>
      </p:pic>
      <p:sp>
        <p:nvSpPr>
          <p:cNvPr id="7" name="Rektangel 6">
            <a:extLst>
              <a:ext uri="{FF2B5EF4-FFF2-40B4-BE49-F238E27FC236}">
                <a16:creationId xmlns:a16="http://schemas.microsoft.com/office/drawing/2014/main" id="{5F78F709-C1A0-934F-99F5-5D649CB14119}"/>
              </a:ext>
            </a:extLst>
          </p:cNvPr>
          <p:cNvSpPr/>
          <p:nvPr/>
        </p:nvSpPr>
        <p:spPr>
          <a:xfrm>
            <a:off x="8625887" y="6055901"/>
            <a:ext cx="2744662" cy="261610"/>
          </a:xfrm>
          <a:prstGeom prst="rect">
            <a:avLst/>
          </a:prstGeom>
        </p:spPr>
        <p:txBody>
          <a:bodyPr wrap="none">
            <a:spAutoFit/>
          </a:bodyPr>
          <a:lstStyle/>
          <a:p>
            <a:pPr lvl="0"/>
            <a:r>
              <a:rPr lang="da-DK" sz="1100" i="1" dirty="0">
                <a:solidFill>
                  <a:prstClr val="black"/>
                </a:solidFill>
              </a:rPr>
              <a:t>Malet af elev fra Midtjyllands kristne Friskole</a:t>
            </a:r>
          </a:p>
        </p:txBody>
      </p:sp>
      <p:sp>
        <p:nvSpPr>
          <p:cNvPr id="8" name="Rektangel 7">
            <a:extLst>
              <a:ext uri="{FF2B5EF4-FFF2-40B4-BE49-F238E27FC236}">
                <a16:creationId xmlns:a16="http://schemas.microsoft.com/office/drawing/2014/main" id="{80454E98-5AB1-6245-A531-C066D9B608D7}"/>
              </a:ext>
            </a:extLst>
          </p:cNvPr>
          <p:cNvSpPr/>
          <p:nvPr/>
        </p:nvSpPr>
        <p:spPr>
          <a:xfrm>
            <a:off x="9816128" y="653242"/>
            <a:ext cx="1577947" cy="713006"/>
          </a:xfrm>
          <a:prstGeom prst="rect">
            <a:avLst/>
          </a:pr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9" name="Rektangel 8">
            <a:extLst>
              <a:ext uri="{FF2B5EF4-FFF2-40B4-BE49-F238E27FC236}">
                <a16:creationId xmlns:a16="http://schemas.microsoft.com/office/drawing/2014/main" id="{57BE099E-3FB5-EE45-86B0-ABCE9BE3F3A7}"/>
              </a:ext>
            </a:extLst>
          </p:cNvPr>
          <p:cNvSpPr/>
          <p:nvPr/>
        </p:nvSpPr>
        <p:spPr>
          <a:xfrm>
            <a:off x="10065305" y="816533"/>
            <a:ext cx="1079591" cy="369332"/>
          </a:xfrm>
          <a:prstGeom prst="rect">
            <a:avLst/>
          </a:prstGeom>
        </p:spPr>
        <p:txBody>
          <a:bodyPr wrap="none">
            <a:spAutoFit/>
          </a:bodyPr>
          <a:lstStyle/>
          <a:p>
            <a:r>
              <a:rPr lang="da-DK" b="1" dirty="0">
                <a:solidFill>
                  <a:schemeClr val="bg1"/>
                </a:solidFill>
              </a:rPr>
              <a:t>5. lektion</a:t>
            </a:r>
            <a:endParaRPr lang="da-DK" dirty="0">
              <a:solidFill>
                <a:schemeClr val="bg1"/>
              </a:solidFill>
            </a:endParaRPr>
          </a:p>
        </p:txBody>
      </p:sp>
    </p:spTree>
    <p:extLst>
      <p:ext uri="{BB962C8B-B14F-4D97-AF65-F5344CB8AC3E}">
        <p14:creationId xmlns:p14="http://schemas.microsoft.com/office/powerpoint/2010/main" val="4113249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C0BB21-1216-CA44-AB24-0544C491067C}"/>
              </a:ext>
            </a:extLst>
          </p:cNvPr>
          <p:cNvSpPr>
            <a:spLocks noGrp="1"/>
          </p:cNvSpPr>
          <p:nvPr>
            <p:ph type="title"/>
          </p:nvPr>
        </p:nvSpPr>
        <p:spPr/>
        <p:txBody>
          <a:bodyPr/>
          <a:lstStyle/>
          <a:p>
            <a:r>
              <a:rPr lang="da-DK" dirty="0">
                <a:solidFill>
                  <a:schemeClr val="accent1">
                    <a:lumMod val="50000"/>
                  </a:schemeClr>
                </a:solidFill>
              </a:rPr>
              <a:t>Det kristne menneskesyn </a:t>
            </a:r>
            <a:endParaRPr lang="da-DK" dirty="0"/>
          </a:p>
        </p:txBody>
      </p:sp>
      <p:sp>
        <p:nvSpPr>
          <p:cNvPr id="3" name="Pladsholder til indhold 2">
            <a:extLst>
              <a:ext uri="{FF2B5EF4-FFF2-40B4-BE49-F238E27FC236}">
                <a16:creationId xmlns:a16="http://schemas.microsoft.com/office/drawing/2014/main" id="{CE702EAC-E7AE-874B-95FA-B7E37A0A53FA}"/>
              </a:ext>
            </a:extLst>
          </p:cNvPr>
          <p:cNvSpPr>
            <a:spLocks noGrp="1"/>
          </p:cNvSpPr>
          <p:nvPr>
            <p:ph idx="1"/>
          </p:nvPr>
        </p:nvSpPr>
        <p:spPr>
          <a:xfrm>
            <a:off x="838200" y="2154535"/>
            <a:ext cx="8998009" cy="4618779"/>
          </a:xfrm>
        </p:spPr>
        <p:txBody>
          <a:bodyPr>
            <a:noAutofit/>
          </a:bodyPr>
          <a:lstStyle/>
          <a:p>
            <a:pPr>
              <a:lnSpc>
                <a:spcPct val="107000"/>
              </a:lnSpc>
              <a:spcAft>
                <a:spcPts val="800"/>
              </a:spcAft>
            </a:pPr>
            <a:r>
              <a:rPr lang="da-DK" b="1" dirty="0">
                <a:latin typeface="Calibri" panose="020F0502020204030204" pitchFamily="34" charset="0"/>
                <a:ea typeface="Calibri" panose="020F0502020204030204" pitchFamily="34" charset="0"/>
                <a:cs typeface="Times New Roman" panose="02020603050405020304" pitchFamily="18" charset="0"/>
              </a:rPr>
              <a:t>Det kristne menneskesyn </a:t>
            </a:r>
            <a:r>
              <a:rPr lang="da-DK" dirty="0">
                <a:latin typeface="Calibri" panose="020F0502020204030204" pitchFamily="34" charset="0"/>
                <a:ea typeface="Calibri" panose="020F0502020204030204" pitchFamily="34" charset="0"/>
                <a:cs typeface="Times New Roman" panose="02020603050405020304" pitchFamily="18" charset="0"/>
              </a:rPr>
              <a:t>bygger på troen på, at mennesket og verden er et resultat af Guds skabervilje. Mennesket er ud fra denne tanke skabt af Gud. I og med at mennesket er skabt og elsket af Gud har alle mennesker samme store værdi. </a:t>
            </a:r>
          </a:p>
          <a:p>
            <a:pPr>
              <a:lnSpc>
                <a:spcPct val="107000"/>
              </a:lnSpc>
              <a:spcAft>
                <a:spcPts val="800"/>
              </a:spcAft>
            </a:pPr>
            <a:r>
              <a:rPr lang="da-DK" dirty="0">
                <a:latin typeface="Calibri" panose="020F0502020204030204" pitchFamily="34" charset="0"/>
                <a:ea typeface="Calibri" panose="020F0502020204030204" pitchFamily="34" charset="0"/>
                <a:cs typeface="Times New Roman" panose="02020603050405020304" pitchFamily="18" charset="0"/>
              </a:rPr>
              <a:t>I Det Gamle Testamente fastslås det, at fordi alle mennesker er Guds skabninger, har de et særligt ansvar over for hinanden. Ansvaret gælder især for de svage i samfundet: Enkerne, de faderløse, de fremmede osv. </a:t>
            </a:r>
          </a:p>
          <a:p>
            <a:pPr>
              <a:lnSpc>
                <a:spcPct val="107000"/>
              </a:lnSpc>
              <a:spcAft>
                <a:spcPts val="800"/>
              </a:spcAft>
            </a:pPr>
            <a:r>
              <a:rPr lang="da-DK" dirty="0">
                <a:latin typeface="Calibri" panose="020F0502020204030204" pitchFamily="34" charset="0"/>
                <a:ea typeface="Calibri" panose="020F0502020204030204" pitchFamily="34" charset="0"/>
                <a:cs typeface="Times New Roman" panose="02020603050405020304" pitchFamily="18" charset="0"/>
              </a:rPr>
              <a:t>Også i Det Nye Testamente møder vi det synspunkt, at det enkelte menneske er uerstatteligt. Det kommer bl.a. til udtryk i Jesu lignelse om det mistede får, hvor en hyrde har ansvaret for 100 får. Da ét af fårene kommer væk fra flokken, forlader hyrden de 99 andre får for at lede efter det forsvundne får. Da han finder det, glæder han sig mere over det, end over de 99 (Matt 18,12-14). Det kristne menneskesyn har den konsekvens, at mennesker skal forholde sig til hinanden i kærlighed, respekt og accept.</a:t>
            </a:r>
          </a:p>
          <a:p>
            <a:pPr>
              <a:lnSpc>
                <a:spcPct val="107000"/>
              </a:lnSpc>
              <a:spcAft>
                <a:spcPts val="800"/>
              </a:spcAft>
            </a:pPr>
            <a:r>
              <a:rPr lang="en-US" dirty="0">
                <a:latin typeface="Calibri" panose="020F0502020204030204" pitchFamily="34" charset="0"/>
                <a:ea typeface="Calibri" panose="020F0502020204030204" pitchFamily="34" charset="0"/>
                <a:cs typeface="Times New Roman" panose="02020603050405020304" pitchFamily="18" charset="0"/>
              </a:rPr>
              <a:t>WWJD - What would Jesus do? </a:t>
            </a:r>
            <a:endParaRPr lang="da-DK" dirty="0">
              <a:latin typeface="Calibri" panose="020F0502020204030204" pitchFamily="34" charset="0"/>
              <a:ea typeface="Calibri" panose="020F0502020204030204" pitchFamily="34" charset="0"/>
              <a:cs typeface="Times New Roman" panose="02020603050405020304" pitchFamily="18" charset="0"/>
            </a:endParaRPr>
          </a:p>
          <a:p>
            <a:endParaRPr lang="da-DK" dirty="0"/>
          </a:p>
        </p:txBody>
      </p:sp>
      <p:pic>
        <p:nvPicPr>
          <p:cNvPr id="4" name="Billede 3">
            <a:extLst>
              <a:ext uri="{FF2B5EF4-FFF2-40B4-BE49-F238E27FC236}">
                <a16:creationId xmlns:a16="http://schemas.microsoft.com/office/drawing/2014/main" id="{08C931A3-B6D0-D040-A6E3-5E0BFD5958F1}"/>
              </a:ext>
            </a:extLst>
          </p:cNvPr>
          <p:cNvPicPr>
            <a:picLocks noChangeAspect="1"/>
          </p:cNvPicPr>
          <p:nvPr/>
        </p:nvPicPr>
        <p:blipFill rotWithShape="1">
          <a:blip r:embed="rId2">
            <a:extLst>
              <a:ext uri="{28A0092B-C50C-407E-A947-70E740481C1C}">
                <a14:useLocalDpi xmlns:a14="http://schemas.microsoft.com/office/drawing/2010/main" val="0"/>
              </a:ext>
            </a:extLst>
          </a:blip>
          <a:srcRect t="12498" r="7131" b="5741"/>
          <a:stretch/>
        </p:blipFill>
        <p:spPr>
          <a:xfrm rot="5400000">
            <a:off x="9707875" y="2458905"/>
            <a:ext cx="1865283" cy="1256542"/>
          </a:xfrm>
          <a:prstGeom prst="rect">
            <a:avLst/>
          </a:prstGeom>
        </p:spPr>
      </p:pic>
      <p:sp>
        <p:nvSpPr>
          <p:cNvPr id="5" name="Rektangel 4">
            <a:extLst>
              <a:ext uri="{FF2B5EF4-FFF2-40B4-BE49-F238E27FC236}">
                <a16:creationId xmlns:a16="http://schemas.microsoft.com/office/drawing/2014/main" id="{495ADDC6-EA8F-BB46-A72C-139317D605CC}"/>
              </a:ext>
            </a:extLst>
          </p:cNvPr>
          <p:cNvSpPr/>
          <p:nvPr/>
        </p:nvSpPr>
        <p:spPr>
          <a:xfrm>
            <a:off x="10012245" y="4074093"/>
            <a:ext cx="1256543" cy="646331"/>
          </a:xfrm>
          <a:prstGeom prst="rect">
            <a:avLst/>
          </a:prstGeom>
        </p:spPr>
        <p:txBody>
          <a:bodyPr wrap="square">
            <a:spAutoFit/>
          </a:bodyPr>
          <a:lstStyle/>
          <a:p>
            <a:r>
              <a:rPr lang="da-DK" sz="1200" i="1" dirty="0"/>
              <a:t>Malet af elev fra Midtjyllands kristne Friskole</a:t>
            </a:r>
          </a:p>
        </p:txBody>
      </p:sp>
    </p:spTree>
    <p:extLst>
      <p:ext uri="{BB962C8B-B14F-4D97-AF65-F5344CB8AC3E}">
        <p14:creationId xmlns:p14="http://schemas.microsoft.com/office/powerpoint/2010/main" val="31167770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2A5DB9-3A1D-B246-A002-4E73173D0EE5}"/>
              </a:ext>
            </a:extLst>
          </p:cNvPr>
          <p:cNvSpPr>
            <a:spLocks noGrp="1"/>
          </p:cNvSpPr>
          <p:nvPr>
            <p:ph type="title"/>
          </p:nvPr>
        </p:nvSpPr>
        <p:spPr/>
        <p:txBody>
          <a:bodyPr/>
          <a:lstStyle/>
          <a:p>
            <a:r>
              <a:rPr lang="da-DK" dirty="0">
                <a:solidFill>
                  <a:schemeClr val="accent1">
                    <a:lumMod val="50000"/>
                  </a:schemeClr>
                </a:solidFill>
              </a:rPr>
              <a:t>Det humanistiske menneskesyn </a:t>
            </a:r>
            <a:endParaRPr lang="da-DK" dirty="0"/>
          </a:p>
        </p:txBody>
      </p:sp>
      <p:sp>
        <p:nvSpPr>
          <p:cNvPr id="3" name="Pladsholder til indhold 2">
            <a:extLst>
              <a:ext uri="{FF2B5EF4-FFF2-40B4-BE49-F238E27FC236}">
                <a16:creationId xmlns:a16="http://schemas.microsoft.com/office/drawing/2014/main" id="{BAF4C2B6-E621-8848-8A78-1106797E4670}"/>
              </a:ext>
            </a:extLst>
          </p:cNvPr>
          <p:cNvSpPr>
            <a:spLocks noGrp="1"/>
          </p:cNvSpPr>
          <p:nvPr>
            <p:ph idx="1"/>
          </p:nvPr>
        </p:nvSpPr>
        <p:spPr>
          <a:xfrm>
            <a:off x="838200" y="2421976"/>
            <a:ext cx="6750465" cy="4351338"/>
          </a:xfrm>
        </p:spPr>
        <p:txBody>
          <a:bodyPr>
            <a:normAutofit/>
          </a:bodyPr>
          <a:lstStyle/>
          <a:p>
            <a:pPr>
              <a:lnSpc>
                <a:spcPct val="107000"/>
              </a:lnSpc>
              <a:spcAft>
                <a:spcPts val="800"/>
              </a:spcAft>
            </a:pPr>
            <a:r>
              <a:rPr lang="da-DK" b="1" dirty="0">
                <a:latin typeface="Calibri" panose="020F0502020204030204" pitchFamily="34" charset="0"/>
                <a:ea typeface="Calibri" panose="020F0502020204030204" pitchFamily="34" charset="0"/>
                <a:cs typeface="Times New Roman" panose="02020603050405020304" pitchFamily="18" charset="0"/>
              </a:rPr>
              <a:t>Det humanistiske menneskesyn </a:t>
            </a:r>
            <a:r>
              <a:rPr lang="da-DK" dirty="0">
                <a:latin typeface="Calibri" panose="020F0502020204030204" pitchFamily="34" charset="0"/>
                <a:ea typeface="Calibri" panose="020F0502020204030204" pitchFamily="34" charset="0"/>
                <a:cs typeface="Times New Roman" panose="02020603050405020304" pitchFamily="18" charset="0"/>
              </a:rPr>
              <a:t>har som udgangspunkt at mennesket er et værdigt individ, der er udstyret med en fornuft, der gør det i stand til at skelne mellem godt og ondt. </a:t>
            </a:r>
          </a:p>
          <a:p>
            <a:pPr>
              <a:lnSpc>
                <a:spcPct val="107000"/>
              </a:lnSpc>
              <a:spcAft>
                <a:spcPts val="800"/>
              </a:spcAft>
            </a:pPr>
            <a:r>
              <a:rPr lang="da-DK" dirty="0">
                <a:latin typeface="Calibri" panose="020F0502020204030204" pitchFamily="34" charset="0"/>
                <a:ea typeface="Calibri" panose="020F0502020204030204" pitchFamily="34" charset="0"/>
                <a:cs typeface="Times New Roman" panose="02020603050405020304" pitchFamily="18" charset="0"/>
              </a:rPr>
              <a:t>Værdifuldt for dette fornuftsvæsen er, at det har frihed og er i stand til at tage ansvar. </a:t>
            </a:r>
          </a:p>
          <a:p>
            <a:pPr>
              <a:lnSpc>
                <a:spcPct val="107000"/>
              </a:lnSpc>
              <a:spcAft>
                <a:spcPts val="800"/>
              </a:spcAft>
            </a:pPr>
            <a:r>
              <a:rPr lang="da-DK" dirty="0">
                <a:latin typeface="Calibri" panose="020F0502020204030204" pitchFamily="34" charset="0"/>
                <a:ea typeface="Calibri" panose="020F0502020204030204" pitchFamily="34" charset="0"/>
                <a:cs typeface="Times New Roman" panose="02020603050405020304" pitchFamily="18" charset="0"/>
              </a:rPr>
              <a:t>Humanismens menneskesyn kommer til udtryk i FN’s Menneskerettighedserklæring:</a:t>
            </a:r>
          </a:p>
          <a:p>
            <a:pPr>
              <a:lnSpc>
                <a:spcPct val="107000"/>
              </a:lnSpc>
              <a:spcAft>
                <a:spcPts val="800"/>
              </a:spcAft>
            </a:pPr>
            <a:r>
              <a:rPr lang="da-DK" dirty="0">
                <a:latin typeface="Calibri" panose="020F0502020204030204" pitchFamily="34" charset="0"/>
                <a:ea typeface="Calibri" panose="020F0502020204030204" pitchFamily="34" charset="0"/>
                <a:cs typeface="Times New Roman" panose="02020603050405020304" pitchFamily="18" charset="0"/>
              </a:rPr>
              <a:t>”Alle mennesker er født frie og lige i værdighed og rettigheder. De er udstyret med fornuft og samvittighed og bør handle mod hverandre i broderskabets ånd”.</a:t>
            </a:r>
            <a:endParaRPr lang="da-DK"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Rektangel 6">
            <a:extLst>
              <a:ext uri="{FF2B5EF4-FFF2-40B4-BE49-F238E27FC236}">
                <a16:creationId xmlns:a16="http://schemas.microsoft.com/office/drawing/2014/main" id="{5F78F709-C1A0-934F-99F5-5D649CB14119}"/>
              </a:ext>
            </a:extLst>
          </p:cNvPr>
          <p:cNvSpPr/>
          <p:nvPr/>
        </p:nvSpPr>
        <p:spPr>
          <a:xfrm>
            <a:off x="7702942" y="5434510"/>
            <a:ext cx="2744662" cy="261610"/>
          </a:xfrm>
          <a:prstGeom prst="rect">
            <a:avLst/>
          </a:prstGeom>
        </p:spPr>
        <p:txBody>
          <a:bodyPr wrap="none">
            <a:spAutoFit/>
          </a:bodyPr>
          <a:lstStyle/>
          <a:p>
            <a:pPr lvl="0"/>
            <a:r>
              <a:rPr lang="da-DK" sz="1100" i="1" dirty="0">
                <a:solidFill>
                  <a:prstClr val="black"/>
                </a:solidFill>
              </a:rPr>
              <a:t>Malet af elev fra Midtjyllands kristne Friskole</a:t>
            </a:r>
          </a:p>
        </p:txBody>
      </p:sp>
      <p:pic>
        <p:nvPicPr>
          <p:cNvPr id="8" name="Billede 7">
            <a:extLst>
              <a:ext uri="{FF2B5EF4-FFF2-40B4-BE49-F238E27FC236}">
                <a16:creationId xmlns:a16="http://schemas.microsoft.com/office/drawing/2014/main" id="{CC897818-E76D-9540-8463-9A6EFA9954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800000">
            <a:off x="7770256" y="2537697"/>
            <a:ext cx="3731046" cy="2798285"/>
          </a:xfrm>
          <a:prstGeom prst="rect">
            <a:avLst/>
          </a:prstGeom>
        </p:spPr>
      </p:pic>
    </p:spTree>
    <p:extLst>
      <p:ext uri="{BB962C8B-B14F-4D97-AF65-F5344CB8AC3E}">
        <p14:creationId xmlns:p14="http://schemas.microsoft.com/office/powerpoint/2010/main" val="9870626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2A5DB9-3A1D-B246-A002-4E73173D0EE5}"/>
              </a:ext>
            </a:extLst>
          </p:cNvPr>
          <p:cNvSpPr>
            <a:spLocks noGrp="1"/>
          </p:cNvSpPr>
          <p:nvPr>
            <p:ph type="title"/>
          </p:nvPr>
        </p:nvSpPr>
        <p:spPr/>
        <p:txBody>
          <a:bodyPr/>
          <a:lstStyle/>
          <a:p>
            <a:r>
              <a:rPr lang="da-DK" dirty="0">
                <a:solidFill>
                  <a:schemeClr val="accent1">
                    <a:lumMod val="50000"/>
                  </a:schemeClr>
                </a:solidFill>
              </a:rPr>
              <a:t>Det funktionalistiske menneskesyn </a:t>
            </a:r>
            <a:endParaRPr lang="da-DK" dirty="0"/>
          </a:p>
        </p:txBody>
      </p:sp>
      <p:sp>
        <p:nvSpPr>
          <p:cNvPr id="3" name="Pladsholder til indhold 2">
            <a:extLst>
              <a:ext uri="{FF2B5EF4-FFF2-40B4-BE49-F238E27FC236}">
                <a16:creationId xmlns:a16="http://schemas.microsoft.com/office/drawing/2014/main" id="{BAF4C2B6-E621-8848-8A78-1106797E4670}"/>
              </a:ext>
            </a:extLst>
          </p:cNvPr>
          <p:cNvSpPr>
            <a:spLocks noGrp="1"/>
          </p:cNvSpPr>
          <p:nvPr>
            <p:ph idx="1"/>
          </p:nvPr>
        </p:nvSpPr>
        <p:spPr>
          <a:xfrm>
            <a:off x="838199" y="2069960"/>
            <a:ext cx="7425583" cy="4703354"/>
          </a:xfrm>
        </p:spPr>
        <p:txBody>
          <a:bodyPr>
            <a:noAutofit/>
          </a:bodyPr>
          <a:lstStyle/>
          <a:p>
            <a:r>
              <a:rPr lang="da-DK" b="1" dirty="0"/>
              <a:t>Det funktionalistiske menneskesyn </a:t>
            </a:r>
            <a:r>
              <a:rPr lang="da-DK" dirty="0"/>
              <a:t>er det, der et langt stykke hen ad vejen er det gældende i dag. Vi lever i dag i en tid – præget af højteknologi – hvor vi skal være velfungerende, hurtige, effektive, omstillingsparate, kreative osv. </a:t>
            </a:r>
          </a:p>
          <a:p>
            <a:r>
              <a:rPr lang="da-DK" dirty="0"/>
              <a:t>I dette samfund betyder det, groft sagt, at et værdifuldt menneske er det menneske, som er til konkret nytte for samfundet, kan være med til at ”holde hjulene i gang”. </a:t>
            </a:r>
          </a:p>
          <a:p>
            <a:r>
              <a:rPr lang="da-DK" dirty="0"/>
              <a:t>Tankegangen kendes også fra Darwins naturalistiske menneskesyn og hans udsagn om, at det er ”den bedst egnede, der overlever” (”</a:t>
            </a:r>
            <a:r>
              <a:rPr lang="da-DK" dirty="0" err="1"/>
              <a:t>survival</a:t>
            </a:r>
            <a:r>
              <a:rPr lang="da-DK" dirty="0"/>
              <a:t> of the </a:t>
            </a:r>
            <a:r>
              <a:rPr lang="da-DK" dirty="0" err="1"/>
              <a:t>fittest</a:t>
            </a:r>
            <a:r>
              <a:rPr lang="da-DK" dirty="0"/>
              <a:t>”). </a:t>
            </a:r>
          </a:p>
          <a:p>
            <a:r>
              <a:rPr lang="da-DK" dirty="0"/>
              <a:t>Det funktionalistiske menneskesyn er ikke bundet til noget guddommeligt, men ser mennesket som et individ, der tilpasser sig sine omgivelser. </a:t>
            </a:r>
          </a:p>
          <a:p>
            <a:r>
              <a:rPr lang="da-DK" dirty="0"/>
              <a:t>Det funktionalistiske menneskesyn har endvidere det synspunkt, at ”enhver er sin egen lykkes smed”. Det betyder, at hvis du ikke bliver i stand til at skabe dig et godt liv, er det din egen skyld. Der er altså et menneskesyn, der fremmer det enkelte individ, dets ønsker og behov på bekostning af fællesskabet.</a:t>
            </a:r>
          </a:p>
        </p:txBody>
      </p:sp>
      <p:sp>
        <p:nvSpPr>
          <p:cNvPr id="7" name="Rektangel 6">
            <a:extLst>
              <a:ext uri="{FF2B5EF4-FFF2-40B4-BE49-F238E27FC236}">
                <a16:creationId xmlns:a16="http://schemas.microsoft.com/office/drawing/2014/main" id="{5F78F709-C1A0-934F-99F5-5D649CB14119}"/>
              </a:ext>
            </a:extLst>
          </p:cNvPr>
          <p:cNvSpPr/>
          <p:nvPr/>
        </p:nvSpPr>
        <p:spPr>
          <a:xfrm>
            <a:off x="8609138" y="5072429"/>
            <a:ext cx="2744662" cy="261610"/>
          </a:xfrm>
          <a:prstGeom prst="rect">
            <a:avLst/>
          </a:prstGeom>
        </p:spPr>
        <p:txBody>
          <a:bodyPr wrap="none">
            <a:spAutoFit/>
          </a:bodyPr>
          <a:lstStyle/>
          <a:p>
            <a:pPr lvl="0"/>
            <a:r>
              <a:rPr lang="da-DK" sz="1100" i="1" dirty="0">
                <a:solidFill>
                  <a:prstClr val="black"/>
                </a:solidFill>
              </a:rPr>
              <a:t>Malet af elev fra Midtjyllands kristne Friskole</a:t>
            </a:r>
          </a:p>
        </p:txBody>
      </p:sp>
      <p:pic>
        <p:nvPicPr>
          <p:cNvPr id="6" name="Billede 5">
            <a:extLst>
              <a:ext uri="{FF2B5EF4-FFF2-40B4-BE49-F238E27FC236}">
                <a16:creationId xmlns:a16="http://schemas.microsoft.com/office/drawing/2014/main" id="{61C076FE-CA9F-D24B-AE11-7843875D3C47}"/>
              </a:ext>
            </a:extLst>
          </p:cNvPr>
          <p:cNvPicPr>
            <a:picLocks noChangeAspect="1"/>
          </p:cNvPicPr>
          <p:nvPr/>
        </p:nvPicPr>
        <p:blipFill rotWithShape="1">
          <a:blip r:embed="rId2">
            <a:extLst>
              <a:ext uri="{28A0092B-C50C-407E-A947-70E740481C1C}">
                <a14:useLocalDpi xmlns:a14="http://schemas.microsoft.com/office/drawing/2010/main" val="0"/>
              </a:ext>
            </a:extLst>
          </a:blip>
          <a:srcRect t="7234" r="15020"/>
          <a:stretch/>
        </p:blipFill>
        <p:spPr>
          <a:xfrm rot="5400000">
            <a:off x="8314517" y="1478877"/>
            <a:ext cx="3755183" cy="3074452"/>
          </a:xfrm>
          <a:prstGeom prst="rect">
            <a:avLst/>
          </a:prstGeom>
        </p:spPr>
      </p:pic>
    </p:spTree>
    <p:extLst>
      <p:ext uri="{BB962C8B-B14F-4D97-AF65-F5344CB8AC3E}">
        <p14:creationId xmlns:p14="http://schemas.microsoft.com/office/powerpoint/2010/main" val="473516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09E7BC-B457-4C4A-BE59-29EB47341100}"/>
              </a:ext>
            </a:extLst>
          </p:cNvPr>
          <p:cNvSpPr>
            <a:spLocks noGrp="1"/>
          </p:cNvSpPr>
          <p:nvPr>
            <p:ph type="title"/>
          </p:nvPr>
        </p:nvSpPr>
        <p:spPr/>
        <p:txBody>
          <a:bodyPr/>
          <a:lstStyle/>
          <a:p>
            <a:pPr>
              <a:spcAft>
                <a:spcPts val="0"/>
              </a:spcAft>
            </a:pPr>
            <a:r>
              <a:rPr lang="da-DK" dirty="0">
                <a:ea typeface="Times New Roman" charset="0"/>
                <a:cs typeface="Arial" charset="0"/>
              </a:rPr>
              <a:t>Formål  </a:t>
            </a:r>
          </a:p>
        </p:txBody>
      </p:sp>
      <p:sp>
        <p:nvSpPr>
          <p:cNvPr id="3" name="Pladsholder til indhold 2">
            <a:extLst>
              <a:ext uri="{FF2B5EF4-FFF2-40B4-BE49-F238E27FC236}">
                <a16:creationId xmlns:a16="http://schemas.microsoft.com/office/drawing/2014/main" id="{BEC425B9-9CC9-F245-923B-E4E401C75C5A}"/>
              </a:ext>
            </a:extLst>
          </p:cNvPr>
          <p:cNvSpPr>
            <a:spLocks noGrp="1"/>
          </p:cNvSpPr>
          <p:nvPr>
            <p:ph idx="1"/>
          </p:nvPr>
        </p:nvSpPr>
        <p:spPr/>
        <p:txBody>
          <a:bodyPr/>
          <a:lstStyle/>
          <a:p>
            <a:r>
              <a:rPr lang="da-DK" b="1" dirty="0"/>
              <a:t>Fase 1: Viden om… </a:t>
            </a:r>
            <a:r>
              <a:rPr lang="da-DK" dirty="0"/>
              <a:t>Eleven har viden om etik og livsfilosofi - herunder Aktiv dødshjælp. Eleven kan reflektere over betydningen af grundlæggende tilværelsesspørgsmål. Eleven har viden om tros-valg i forhold til grundlæggende tilværelsesspørgsmål. </a:t>
            </a:r>
          </a:p>
          <a:p>
            <a:endParaRPr lang="da-DK" dirty="0"/>
          </a:p>
          <a:p>
            <a:r>
              <a:rPr lang="da-DK" b="1" dirty="0"/>
              <a:t>Fase 2: Genkende forskellige anskuelser… </a:t>
            </a:r>
            <a:r>
              <a:rPr lang="da-DK" dirty="0"/>
              <a:t>Eleven kan diskutere sammenhænge mellem forskellige trosvalg og tydninger af tilværelsen. Eleven har viden om sammenhæng mellem forskellige trosvalg og tydning af tilværelsen. </a:t>
            </a:r>
          </a:p>
          <a:p>
            <a:endParaRPr lang="da-DK" dirty="0"/>
          </a:p>
          <a:p>
            <a:r>
              <a:rPr lang="da-DK" b="1" dirty="0"/>
              <a:t>Fase 3: Egen stillingtagen og perspektivering… </a:t>
            </a:r>
            <a:r>
              <a:rPr lang="da-DK" dirty="0"/>
              <a:t>Eleven kan italesætte egne perspektiver på Aktiv Dødshjælp. Eleven kan relatere kristendommens etik til eget trosvalg og tilværelsestydning. </a:t>
            </a:r>
          </a:p>
        </p:txBody>
      </p:sp>
    </p:spTree>
    <p:extLst>
      <p:ext uri="{BB962C8B-B14F-4D97-AF65-F5344CB8AC3E}">
        <p14:creationId xmlns:p14="http://schemas.microsoft.com/office/powerpoint/2010/main" val="4116633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274B5F3-6B94-454F-AB63-302DA0E389E1}"/>
              </a:ext>
            </a:extLst>
          </p:cNvPr>
          <p:cNvSpPr>
            <a:spLocks noGrp="1"/>
          </p:cNvSpPr>
          <p:nvPr>
            <p:ph type="title"/>
          </p:nvPr>
        </p:nvSpPr>
        <p:spPr/>
        <p:txBody>
          <a:bodyPr/>
          <a:lstStyle/>
          <a:p>
            <a:r>
              <a:rPr lang="da-DK" dirty="0">
                <a:solidFill>
                  <a:schemeClr val="accent1">
                    <a:lumMod val="50000"/>
                  </a:schemeClr>
                </a:solidFill>
              </a:rPr>
              <a:t>Diskuter og perspektiver</a:t>
            </a:r>
            <a:endParaRPr lang="da-DK" dirty="0"/>
          </a:p>
        </p:txBody>
      </p:sp>
      <p:sp>
        <p:nvSpPr>
          <p:cNvPr id="3" name="Pladsholder til indhold 2">
            <a:extLst>
              <a:ext uri="{FF2B5EF4-FFF2-40B4-BE49-F238E27FC236}">
                <a16:creationId xmlns:a16="http://schemas.microsoft.com/office/drawing/2014/main" id="{8EFA5D2B-D373-CC40-957A-7320439D51EF}"/>
              </a:ext>
            </a:extLst>
          </p:cNvPr>
          <p:cNvSpPr>
            <a:spLocks noGrp="1"/>
          </p:cNvSpPr>
          <p:nvPr>
            <p:ph idx="1"/>
          </p:nvPr>
        </p:nvSpPr>
        <p:spPr/>
        <p:txBody>
          <a:bodyPr/>
          <a:lstStyle/>
          <a:p>
            <a:r>
              <a:rPr lang="da-DK" b="1" dirty="0"/>
              <a:t>Diskuter og perspektiver følgende spørgsmål: </a:t>
            </a:r>
          </a:p>
          <a:p>
            <a:endParaRPr lang="da-DK" b="1" dirty="0"/>
          </a:p>
          <a:p>
            <a:pPr marL="285750" indent="-285750">
              <a:buFont typeface="Arial" panose="020B0604020202020204" pitchFamily="34" charset="0"/>
              <a:buChar char="•"/>
            </a:pPr>
            <a:r>
              <a:rPr lang="da-DK" dirty="0"/>
              <a:t>Hvilket menneskesyn ligger bag forståelsen i dokumentaren om ”Ketty og Thorkild”? </a:t>
            </a:r>
          </a:p>
          <a:p>
            <a:pPr marL="285750" indent="-285750">
              <a:buFont typeface="Arial" panose="020B0604020202020204" pitchFamily="34" charset="0"/>
              <a:buChar char="•"/>
            </a:pPr>
            <a:endParaRPr lang="da-DK" dirty="0"/>
          </a:p>
          <a:p>
            <a:pPr marL="285750" indent="-285750">
              <a:buFont typeface="Arial" panose="020B0604020202020204" pitchFamily="34" charset="0"/>
              <a:buChar char="•"/>
            </a:pPr>
            <a:r>
              <a:rPr lang="da-DK" dirty="0"/>
              <a:t>Hvilket menneskesyn, mener du, er fremherskende i dag?</a:t>
            </a:r>
          </a:p>
          <a:p>
            <a:pPr marL="285750" indent="-285750">
              <a:buFont typeface="Arial" panose="020B0604020202020204" pitchFamily="34" charset="0"/>
              <a:buChar char="•"/>
            </a:pPr>
            <a:endParaRPr lang="da-DK" dirty="0"/>
          </a:p>
          <a:p>
            <a:pPr marL="285750" indent="-285750">
              <a:buFont typeface="Arial" panose="020B0604020202020204" pitchFamily="34" charset="0"/>
              <a:buChar char="•"/>
            </a:pPr>
            <a:r>
              <a:rPr lang="da-DK" dirty="0"/>
              <a:t>Hvilke konsekvenser kan tankegangen ”Enhver er sin egen lykkes smed” have?</a:t>
            </a:r>
          </a:p>
          <a:p>
            <a:pPr marL="285750" indent="-285750">
              <a:buFont typeface="Arial" panose="020B0604020202020204" pitchFamily="34" charset="0"/>
              <a:buChar char="•"/>
            </a:pPr>
            <a:endParaRPr lang="da-DK" dirty="0"/>
          </a:p>
          <a:p>
            <a:pPr marL="285750" indent="-285750">
              <a:buFont typeface="Arial" panose="020B0604020202020204" pitchFamily="34" charset="0"/>
              <a:buChar char="•"/>
            </a:pPr>
            <a:r>
              <a:rPr lang="da-DK" dirty="0"/>
              <a:t>Hvor mener du, ansvaret ligger for, om ens liv lykkes eller ej?</a:t>
            </a:r>
          </a:p>
        </p:txBody>
      </p:sp>
    </p:spTree>
    <p:extLst>
      <p:ext uri="{BB962C8B-B14F-4D97-AF65-F5344CB8AC3E}">
        <p14:creationId xmlns:p14="http://schemas.microsoft.com/office/powerpoint/2010/main" val="6985677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AAFDAD-F30F-164A-A1DA-942C8DFE7F18}"/>
              </a:ext>
            </a:extLst>
          </p:cNvPr>
          <p:cNvSpPr>
            <a:spLocks noGrp="1"/>
          </p:cNvSpPr>
          <p:nvPr>
            <p:ph type="title"/>
          </p:nvPr>
        </p:nvSpPr>
        <p:spPr/>
        <p:txBody>
          <a:bodyPr/>
          <a:lstStyle/>
          <a:p>
            <a:r>
              <a:rPr lang="da-DK" dirty="0">
                <a:solidFill>
                  <a:schemeClr val="accent1">
                    <a:lumMod val="50000"/>
                  </a:schemeClr>
                </a:solidFill>
              </a:rPr>
              <a:t>Brev</a:t>
            </a:r>
            <a:endParaRPr lang="da-DK" dirty="0"/>
          </a:p>
        </p:txBody>
      </p:sp>
      <p:sp>
        <p:nvSpPr>
          <p:cNvPr id="3" name="Pladsholder til indhold 2">
            <a:extLst>
              <a:ext uri="{FF2B5EF4-FFF2-40B4-BE49-F238E27FC236}">
                <a16:creationId xmlns:a16="http://schemas.microsoft.com/office/drawing/2014/main" id="{1648378A-0322-9146-8B53-65C073F616AB}"/>
              </a:ext>
            </a:extLst>
          </p:cNvPr>
          <p:cNvSpPr>
            <a:spLocks noGrp="1"/>
          </p:cNvSpPr>
          <p:nvPr>
            <p:ph idx="1"/>
          </p:nvPr>
        </p:nvSpPr>
        <p:spPr/>
        <p:txBody>
          <a:bodyPr/>
          <a:lstStyle/>
          <a:p>
            <a:pPr lvl="0">
              <a:lnSpc>
                <a:spcPct val="100000"/>
              </a:lnSpc>
              <a:spcBef>
                <a:spcPts val="0"/>
              </a:spcBef>
              <a:defRPr/>
            </a:pPr>
            <a:r>
              <a:rPr lang="da-DK" b="1" kern="0" dirty="0">
                <a:solidFill>
                  <a:schemeClr val="accent1">
                    <a:lumMod val="50000"/>
                  </a:schemeClr>
                </a:solidFill>
              </a:rPr>
              <a:t>Lektie: </a:t>
            </a:r>
          </a:p>
          <a:p>
            <a:pPr lvl="0">
              <a:lnSpc>
                <a:spcPct val="100000"/>
              </a:lnSpc>
              <a:spcBef>
                <a:spcPts val="0"/>
              </a:spcBef>
              <a:defRPr/>
            </a:pPr>
            <a:r>
              <a:rPr lang="da-DK" kern="0" dirty="0">
                <a:solidFill>
                  <a:schemeClr val="accent1">
                    <a:lumMod val="50000"/>
                  </a:schemeClr>
                </a:solidFill>
              </a:rPr>
              <a:t>Skriv et brev til en person, som har valgt at få aktiv dødshjælp</a:t>
            </a:r>
            <a:r>
              <a:rPr lang="da-DK" kern="0" dirty="0">
                <a:solidFill>
                  <a:prstClr val="black"/>
                </a:solidFill>
              </a:rPr>
              <a:t>:</a:t>
            </a:r>
            <a:r>
              <a:rPr lang="da-DK" sz="2000" kern="0" dirty="0">
                <a:solidFill>
                  <a:prstClr val="black"/>
                </a:solidFill>
              </a:rPr>
              <a:t> </a:t>
            </a:r>
            <a:r>
              <a:rPr lang="da-DK" sz="1000" kern="0" dirty="0">
                <a:solidFill>
                  <a:schemeClr val="accent1">
                    <a:lumMod val="50000"/>
                  </a:schemeClr>
                </a:solidFill>
              </a:rPr>
              <a:t>(ca. 200 ord)</a:t>
            </a:r>
          </a:p>
        </p:txBody>
      </p:sp>
      <p:pic>
        <p:nvPicPr>
          <p:cNvPr id="4" name="Billede 3">
            <a:extLst>
              <a:ext uri="{FF2B5EF4-FFF2-40B4-BE49-F238E27FC236}">
                <a16:creationId xmlns:a16="http://schemas.microsoft.com/office/drawing/2014/main" id="{8DE56446-8A71-3048-A903-E3DB40F83DDD}"/>
              </a:ext>
            </a:extLst>
          </p:cNvPr>
          <p:cNvPicPr>
            <a:picLocks noChangeAspect="1"/>
          </p:cNvPicPr>
          <p:nvPr/>
        </p:nvPicPr>
        <p:blipFill>
          <a:blip r:embed="rId2"/>
          <a:stretch>
            <a:fillRect/>
          </a:stretch>
        </p:blipFill>
        <p:spPr>
          <a:xfrm>
            <a:off x="926646" y="3878254"/>
            <a:ext cx="4676037" cy="1438781"/>
          </a:xfrm>
          <a:prstGeom prst="rect">
            <a:avLst/>
          </a:prstGeom>
        </p:spPr>
      </p:pic>
    </p:spTree>
    <p:extLst>
      <p:ext uri="{BB962C8B-B14F-4D97-AF65-F5344CB8AC3E}">
        <p14:creationId xmlns:p14="http://schemas.microsoft.com/office/powerpoint/2010/main" val="21910823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2A5DB9-3A1D-B246-A002-4E73173D0EE5}"/>
              </a:ext>
            </a:extLst>
          </p:cNvPr>
          <p:cNvSpPr>
            <a:spLocks noGrp="1"/>
          </p:cNvSpPr>
          <p:nvPr>
            <p:ph type="title"/>
          </p:nvPr>
        </p:nvSpPr>
        <p:spPr/>
        <p:txBody>
          <a:bodyPr/>
          <a:lstStyle/>
          <a:p>
            <a:r>
              <a:rPr lang="da-DK" dirty="0">
                <a:solidFill>
                  <a:schemeClr val="accent1">
                    <a:lumMod val="50000"/>
                  </a:schemeClr>
                </a:solidFill>
              </a:rPr>
              <a:t>Etiske principper 	</a:t>
            </a:r>
            <a:endParaRPr lang="da-DK" dirty="0"/>
          </a:p>
        </p:txBody>
      </p:sp>
      <p:sp>
        <p:nvSpPr>
          <p:cNvPr id="3" name="Pladsholder til indhold 2">
            <a:extLst>
              <a:ext uri="{FF2B5EF4-FFF2-40B4-BE49-F238E27FC236}">
                <a16:creationId xmlns:a16="http://schemas.microsoft.com/office/drawing/2014/main" id="{BAF4C2B6-E621-8848-8A78-1106797E4670}"/>
              </a:ext>
            </a:extLst>
          </p:cNvPr>
          <p:cNvSpPr>
            <a:spLocks noGrp="1"/>
          </p:cNvSpPr>
          <p:nvPr>
            <p:ph idx="1"/>
          </p:nvPr>
        </p:nvSpPr>
        <p:spPr>
          <a:xfrm>
            <a:off x="838200" y="2421976"/>
            <a:ext cx="6750465" cy="4351338"/>
          </a:xfrm>
        </p:spPr>
        <p:txBody>
          <a:bodyPr>
            <a:normAutofit/>
          </a:bodyPr>
          <a:lstStyle/>
          <a:p>
            <a:r>
              <a:rPr lang="da-DK" dirty="0"/>
              <a:t>Man kan betragte ”de etiske principper” som vores etiske kompas. Altså det, der er med til at afgøre, hvordan og hvorfor vi handler, som vi gør, i forskellige situationer. </a:t>
            </a:r>
          </a:p>
          <a:p>
            <a:endParaRPr lang="da-DK" dirty="0"/>
          </a:p>
          <a:p>
            <a:r>
              <a:rPr lang="da-DK" dirty="0"/>
              <a:t>Disse principper kan inddeles i 3 kategorier: </a:t>
            </a:r>
          </a:p>
          <a:p>
            <a:endParaRPr lang="da-DK" dirty="0"/>
          </a:p>
          <a:p>
            <a:pPr marL="342900" indent="-342900">
              <a:buAutoNum type="arabicPeriod"/>
            </a:pPr>
            <a:r>
              <a:rPr lang="da-DK" dirty="0"/>
              <a:t>Konsekvensetik eller nytteetik</a:t>
            </a:r>
          </a:p>
          <a:p>
            <a:pPr marL="342900" indent="-342900">
              <a:buAutoNum type="arabicPeriod"/>
            </a:pPr>
            <a:r>
              <a:rPr lang="da-DK" dirty="0"/>
              <a:t>Pligtetik </a:t>
            </a:r>
          </a:p>
          <a:p>
            <a:pPr marL="342900" indent="-342900">
              <a:buAutoNum type="arabicPeriod"/>
            </a:pPr>
            <a:r>
              <a:rPr lang="da-DK" dirty="0"/>
              <a:t>Sindelagsetik eller dydsetik </a:t>
            </a:r>
          </a:p>
        </p:txBody>
      </p:sp>
      <p:pic>
        <p:nvPicPr>
          <p:cNvPr id="8" name="Billede 7">
            <a:extLst>
              <a:ext uri="{FF2B5EF4-FFF2-40B4-BE49-F238E27FC236}">
                <a16:creationId xmlns:a16="http://schemas.microsoft.com/office/drawing/2014/main" id="{48F20D31-C4D7-9C4A-AF64-61BCE96E4A5A}"/>
              </a:ext>
            </a:extLst>
          </p:cNvPr>
          <p:cNvPicPr>
            <a:picLocks noChangeAspect="1"/>
          </p:cNvPicPr>
          <p:nvPr/>
        </p:nvPicPr>
        <p:blipFill>
          <a:blip r:embed="rId2"/>
          <a:stretch>
            <a:fillRect/>
          </a:stretch>
        </p:blipFill>
        <p:spPr>
          <a:xfrm>
            <a:off x="7193182" y="1782444"/>
            <a:ext cx="4624725" cy="4294955"/>
          </a:xfrm>
          <a:prstGeom prst="rect">
            <a:avLst/>
          </a:prstGeom>
        </p:spPr>
      </p:pic>
      <p:sp>
        <p:nvSpPr>
          <p:cNvPr id="9" name="Rektangel 8">
            <a:extLst>
              <a:ext uri="{FF2B5EF4-FFF2-40B4-BE49-F238E27FC236}">
                <a16:creationId xmlns:a16="http://schemas.microsoft.com/office/drawing/2014/main" id="{59F2B3CB-0DD1-F643-AB84-8BC90E135432}"/>
              </a:ext>
            </a:extLst>
          </p:cNvPr>
          <p:cNvSpPr/>
          <p:nvPr/>
        </p:nvSpPr>
        <p:spPr>
          <a:xfrm>
            <a:off x="9816128" y="653242"/>
            <a:ext cx="1577947" cy="713006"/>
          </a:xfrm>
          <a:prstGeom prst="rect">
            <a:avLst/>
          </a:pr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0" name="Rektangel 9">
            <a:extLst>
              <a:ext uri="{FF2B5EF4-FFF2-40B4-BE49-F238E27FC236}">
                <a16:creationId xmlns:a16="http://schemas.microsoft.com/office/drawing/2014/main" id="{5BB0C733-7415-E547-97D1-D392734559FF}"/>
              </a:ext>
            </a:extLst>
          </p:cNvPr>
          <p:cNvSpPr/>
          <p:nvPr/>
        </p:nvSpPr>
        <p:spPr>
          <a:xfrm>
            <a:off x="10065305" y="816533"/>
            <a:ext cx="1079591" cy="369332"/>
          </a:xfrm>
          <a:prstGeom prst="rect">
            <a:avLst/>
          </a:prstGeom>
        </p:spPr>
        <p:txBody>
          <a:bodyPr wrap="none">
            <a:spAutoFit/>
          </a:bodyPr>
          <a:lstStyle/>
          <a:p>
            <a:r>
              <a:rPr lang="da-DK" b="1" dirty="0">
                <a:solidFill>
                  <a:schemeClr val="bg1"/>
                </a:solidFill>
              </a:rPr>
              <a:t>6. lektion</a:t>
            </a:r>
            <a:endParaRPr lang="da-DK" dirty="0">
              <a:solidFill>
                <a:schemeClr val="bg1"/>
              </a:solidFill>
            </a:endParaRPr>
          </a:p>
        </p:txBody>
      </p:sp>
    </p:spTree>
    <p:extLst>
      <p:ext uri="{BB962C8B-B14F-4D97-AF65-F5344CB8AC3E}">
        <p14:creationId xmlns:p14="http://schemas.microsoft.com/office/powerpoint/2010/main" val="36881034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71E6870-C8D0-9B48-A0EF-FB2BD1784DFF}"/>
              </a:ext>
            </a:extLst>
          </p:cNvPr>
          <p:cNvSpPr>
            <a:spLocks noGrp="1"/>
          </p:cNvSpPr>
          <p:nvPr>
            <p:ph type="title"/>
          </p:nvPr>
        </p:nvSpPr>
        <p:spPr/>
        <p:txBody>
          <a:bodyPr/>
          <a:lstStyle/>
          <a:p>
            <a:r>
              <a:rPr lang="da-DK" dirty="0">
                <a:solidFill>
                  <a:schemeClr val="accent1">
                    <a:lumMod val="50000"/>
                  </a:schemeClr>
                </a:solidFill>
              </a:rPr>
              <a:t>Nytteetik eller konsekvensetik </a:t>
            </a:r>
            <a:endParaRPr lang="da-DK" dirty="0"/>
          </a:p>
        </p:txBody>
      </p:sp>
      <p:sp>
        <p:nvSpPr>
          <p:cNvPr id="3" name="Pladsholder til indhold 2">
            <a:extLst>
              <a:ext uri="{FF2B5EF4-FFF2-40B4-BE49-F238E27FC236}">
                <a16:creationId xmlns:a16="http://schemas.microsoft.com/office/drawing/2014/main" id="{1516C52A-D035-6D46-9CF9-08D0F8B935FC}"/>
              </a:ext>
            </a:extLst>
          </p:cNvPr>
          <p:cNvSpPr>
            <a:spLocks noGrp="1"/>
          </p:cNvSpPr>
          <p:nvPr>
            <p:ph idx="1"/>
          </p:nvPr>
        </p:nvSpPr>
        <p:spPr>
          <a:xfrm>
            <a:off x="838200" y="2421976"/>
            <a:ext cx="7545224" cy="4351338"/>
          </a:xfrm>
        </p:spPr>
        <p:txBody>
          <a:bodyPr/>
          <a:lstStyle/>
          <a:p>
            <a:pPr>
              <a:spcAft>
                <a:spcPts val="0"/>
              </a:spcAft>
            </a:pPr>
            <a:r>
              <a:rPr lang="da-DK" b="1" dirty="0">
                <a:latin typeface="Calibri" panose="020F0502020204030204" pitchFamily="34" charset="0"/>
                <a:ea typeface="Calibri" panose="020F0502020204030204" pitchFamily="34" charset="0"/>
                <a:cs typeface="Times New Roman" panose="02020603050405020304" pitchFamily="18" charset="0"/>
              </a:rPr>
              <a:t>Konsekvensetik eller nytteetik:</a:t>
            </a:r>
            <a:r>
              <a:rPr lang="da-DK" dirty="0">
                <a:latin typeface="Calibri" panose="020F0502020204030204" pitchFamily="34" charset="0"/>
                <a:ea typeface="Calibri" panose="020F0502020204030204" pitchFamily="34" charset="0"/>
                <a:cs typeface="Times New Roman" panose="02020603050405020304" pitchFamily="18" charset="0"/>
              </a:rPr>
              <a:t> Den bedste handling er den, der skaber mest lykke for flest mulige. En handling skal vurderes ud fra, hvilke konsekvenser den har. Bliver konsekvensen af det du gør godt, så er det rigtigt/godt. Det er handlingen/konsekvensen af den udførte handling, som bestemmer, om det er rigtigt eller forkert.</a:t>
            </a:r>
            <a:endParaRPr lang="da-DK" sz="16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da-DK" dirty="0">
                <a:latin typeface="Calibri" panose="020F0502020204030204" pitchFamily="34" charset="0"/>
                <a:ea typeface="Calibri" panose="020F0502020204030204" pitchFamily="34" charset="0"/>
                <a:cs typeface="Times New Roman" panose="02020603050405020304" pitchFamily="18" charset="0"/>
              </a:rPr>
              <a:t>En moralsk god handling sikrer størst mulig nytte for det størst mulige antal mennesker. Det er derfor konsekvenserne af en handling, der er afgørende for, hvad en moralsk god handling er.</a:t>
            </a:r>
            <a:endParaRPr lang="da-DK" sz="16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da-DK" dirty="0">
                <a:latin typeface="Calibri" panose="020F0502020204030204" pitchFamily="34" charset="0"/>
                <a:ea typeface="Calibri" panose="020F0502020204030204" pitchFamily="34" charset="0"/>
                <a:cs typeface="Times New Roman" panose="02020603050405020304" pitchFamily="18" charset="0"/>
              </a:rPr>
              <a:t>Handlingen skal vurderes på konsekvenser: Det, der tæller, er forøgelsen af gode oplevelser og minimeringen af dårlige for det enkelte menneske.  </a:t>
            </a:r>
            <a:endParaRPr lang="da-DK" sz="1600"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da-DK" dirty="0">
                <a:latin typeface="Calibri" panose="020F0502020204030204" pitchFamily="34" charset="0"/>
                <a:ea typeface="Calibri" panose="020F0502020204030204" pitchFamily="34" charset="0"/>
                <a:cs typeface="Times New Roman" panose="02020603050405020304" pitchFamily="18" charset="0"/>
              </a:rPr>
              <a:t> </a:t>
            </a:r>
            <a:endParaRPr lang="da-DK" sz="1600" dirty="0">
              <a:effectLst/>
              <a:latin typeface="Calibri" panose="020F0502020204030204" pitchFamily="34" charset="0"/>
              <a:ea typeface="Calibri" panose="020F0502020204030204" pitchFamily="34" charset="0"/>
              <a:cs typeface="Times New Roman" panose="02020603050405020304" pitchFamily="18" charset="0"/>
            </a:endParaRPr>
          </a:p>
          <a:p>
            <a:endParaRPr lang="da-DK" dirty="0"/>
          </a:p>
        </p:txBody>
      </p:sp>
      <p:pic>
        <p:nvPicPr>
          <p:cNvPr id="4" name="Billede 3">
            <a:extLst>
              <a:ext uri="{FF2B5EF4-FFF2-40B4-BE49-F238E27FC236}">
                <a16:creationId xmlns:a16="http://schemas.microsoft.com/office/drawing/2014/main" id="{CE36D8D3-50FC-4B46-AD70-EE76EC28C06D}"/>
              </a:ext>
            </a:extLst>
          </p:cNvPr>
          <p:cNvPicPr>
            <a:picLocks noChangeAspect="1"/>
          </p:cNvPicPr>
          <p:nvPr/>
        </p:nvPicPr>
        <p:blipFill>
          <a:blip r:embed="rId2"/>
          <a:stretch>
            <a:fillRect/>
          </a:stretch>
        </p:blipFill>
        <p:spPr>
          <a:xfrm>
            <a:off x="8612156" y="2421976"/>
            <a:ext cx="2828789" cy="1572904"/>
          </a:xfrm>
          <a:prstGeom prst="rect">
            <a:avLst/>
          </a:prstGeom>
        </p:spPr>
      </p:pic>
    </p:spTree>
    <p:extLst>
      <p:ext uri="{BB962C8B-B14F-4D97-AF65-F5344CB8AC3E}">
        <p14:creationId xmlns:p14="http://schemas.microsoft.com/office/powerpoint/2010/main" val="35196855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0DDB0F-FD78-5D43-8087-9E63B28D3BB7}"/>
              </a:ext>
            </a:extLst>
          </p:cNvPr>
          <p:cNvSpPr>
            <a:spLocks noGrp="1"/>
          </p:cNvSpPr>
          <p:nvPr>
            <p:ph type="title"/>
          </p:nvPr>
        </p:nvSpPr>
        <p:spPr/>
        <p:txBody>
          <a:bodyPr/>
          <a:lstStyle/>
          <a:p>
            <a:r>
              <a:rPr lang="da-DK" dirty="0">
                <a:solidFill>
                  <a:schemeClr val="accent1">
                    <a:lumMod val="50000"/>
                  </a:schemeClr>
                </a:solidFill>
              </a:rPr>
              <a:t>Pligtetik</a:t>
            </a:r>
            <a:endParaRPr lang="da-DK" dirty="0"/>
          </a:p>
        </p:txBody>
      </p:sp>
      <p:sp>
        <p:nvSpPr>
          <p:cNvPr id="3" name="Pladsholder til indhold 2">
            <a:extLst>
              <a:ext uri="{FF2B5EF4-FFF2-40B4-BE49-F238E27FC236}">
                <a16:creationId xmlns:a16="http://schemas.microsoft.com/office/drawing/2014/main" id="{A0605980-C7BD-7245-B0C2-70B4BBA17A5A}"/>
              </a:ext>
            </a:extLst>
          </p:cNvPr>
          <p:cNvSpPr>
            <a:spLocks noGrp="1"/>
          </p:cNvSpPr>
          <p:nvPr>
            <p:ph idx="1"/>
          </p:nvPr>
        </p:nvSpPr>
        <p:spPr>
          <a:xfrm>
            <a:off x="838200" y="2421976"/>
            <a:ext cx="7963968" cy="4351338"/>
          </a:xfrm>
        </p:spPr>
        <p:txBody>
          <a:bodyPr/>
          <a:lstStyle/>
          <a:p>
            <a:pPr>
              <a:spcAft>
                <a:spcPts val="0"/>
              </a:spcAft>
            </a:pPr>
            <a:r>
              <a:rPr lang="da-DK" b="1" dirty="0">
                <a:latin typeface="Calibri" panose="020F0502020204030204" pitchFamily="34" charset="0"/>
                <a:ea typeface="Calibri" panose="020F0502020204030204" pitchFamily="34" charset="0"/>
                <a:cs typeface="Times New Roman" panose="02020603050405020304" pitchFamily="18" charset="0"/>
              </a:rPr>
              <a:t>Pligtetik:</a:t>
            </a:r>
            <a:r>
              <a:rPr lang="da-DK" dirty="0">
                <a:latin typeface="Calibri" panose="020F0502020204030204" pitchFamily="34" charset="0"/>
                <a:ea typeface="Calibri" panose="020F0502020204030204" pitchFamily="34" charset="0"/>
                <a:cs typeface="Times New Roman" panose="02020603050405020304" pitchFamily="18" charset="0"/>
              </a:rPr>
              <a:t> Handlingens konsekvenser er irrelevante. Der er nogle handlinger, der er mere rigtige end andre. "Handl kun ifølge den maksime, ved hvilken du samtidig kan ville, at den bliver en almengyldig lov." Det betyder, at man skal vurdere en handlings moralske værdi på, om man kan acceptere, at princippet i handlingen gøres til en moralsk lov, der gælder alle. Hvis man står for at ville lyve, skal man ifølge pligtetikken vurdere, om man vil have princippet 'Det er tilladt at lyve' til at være alment gældende.</a:t>
            </a:r>
            <a:endParaRPr lang="da-DK" sz="1600" dirty="0">
              <a:latin typeface="Calibri" panose="020F0502020204030204" pitchFamily="34" charset="0"/>
              <a:ea typeface="Calibri" panose="020F0502020204030204" pitchFamily="34" charset="0"/>
              <a:cs typeface="Times New Roman" panose="02020603050405020304" pitchFamily="18" charset="0"/>
            </a:endParaRPr>
          </a:p>
          <a:p>
            <a:r>
              <a:rPr lang="da-DK" dirty="0">
                <a:latin typeface="Calibri" panose="020F0502020204030204" pitchFamily="34" charset="0"/>
                <a:ea typeface="Calibri" panose="020F0502020204030204" pitchFamily="34" charset="0"/>
                <a:cs typeface="Times New Roman" panose="02020603050405020304" pitchFamily="18" charset="0"/>
              </a:rPr>
              <a:t>En anden formulering peger på, at menneskets autonomi skal respekteres. "Mennesket skal altid behandles som et mål i sig selv, aldrig kun som et middel". Dette synspunkt kan siges at vende sig imod selve præmissen i dilemmaerne. I dilemmaerne afprøves det netop, om det er moralsk acceptabelt at ofre et menneske, som middel for at redde fem andre mennesker</a:t>
            </a:r>
            <a:endParaRPr lang="da-DK" dirty="0"/>
          </a:p>
          <a:p>
            <a:endParaRPr lang="da-DK" dirty="0"/>
          </a:p>
        </p:txBody>
      </p:sp>
      <p:pic>
        <p:nvPicPr>
          <p:cNvPr id="4" name="Billede 3">
            <a:extLst>
              <a:ext uri="{FF2B5EF4-FFF2-40B4-BE49-F238E27FC236}">
                <a16:creationId xmlns:a16="http://schemas.microsoft.com/office/drawing/2014/main" id="{65AED989-C36A-CB40-8055-F07D245819CD}"/>
              </a:ext>
            </a:extLst>
          </p:cNvPr>
          <p:cNvPicPr>
            <a:picLocks noChangeAspect="1"/>
          </p:cNvPicPr>
          <p:nvPr/>
        </p:nvPicPr>
        <p:blipFill>
          <a:blip r:embed="rId2">
            <a:clrChange>
              <a:clrFrom>
                <a:srgbClr val="F4F4F4"/>
              </a:clrFrom>
              <a:clrTo>
                <a:srgbClr val="F4F4F4">
                  <a:alpha val="0"/>
                </a:srgbClr>
              </a:clrTo>
            </a:clrChange>
          </a:blip>
          <a:stretch>
            <a:fillRect/>
          </a:stretch>
        </p:blipFill>
        <p:spPr>
          <a:xfrm>
            <a:off x="9115195" y="2421976"/>
            <a:ext cx="2238605" cy="16238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5057779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A41F3E-4D62-0D4A-975D-01AAA05EEE82}"/>
              </a:ext>
            </a:extLst>
          </p:cNvPr>
          <p:cNvSpPr>
            <a:spLocks noGrp="1"/>
          </p:cNvSpPr>
          <p:nvPr>
            <p:ph type="title"/>
          </p:nvPr>
        </p:nvSpPr>
        <p:spPr/>
        <p:txBody>
          <a:bodyPr/>
          <a:lstStyle/>
          <a:p>
            <a:r>
              <a:rPr lang="da-DK" dirty="0">
                <a:solidFill>
                  <a:schemeClr val="accent1">
                    <a:lumMod val="50000"/>
                  </a:schemeClr>
                </a:solidFill>
              </a:rPr>
              <a:t>Sindelagsetik eller dydsetik </a:t>
            </a:r>
            <a:endParaRPr lang="da-DK" dirty="0"/>
          </a:p>
        </p:txBody>
      </p:sp>
      <p:sp>
        <p:nvSpPr>
          <p:cNvPr id="3" name="Pladsholder til indhold 2">
            <a:extLst>
              <a:ext uri="{FF2B5EF4-FFF2-40B4-BE49-F238E27FC236}">
                <a16:creationId xmlns:a16="http://schemas.microsoft.com/office/drawing/2014/main" id="{4ED7F81B-879B-DA44-BB71-B0D9C44523A2}"/>
              </a:ext>
            </a:extLst>
          </p:cNvPr>
          <p:cNvSpPr>
            <a:spLocks noGrp="1"/>
          </p:cNvSpPr>
          <p:nvPr>
            <p:ph idx="1"/>
          </p:nvPr>
        </p:nvSpPr>
        <p:spPr>
          <a:xfrm>
            <a:off x="838200" y="2421976"/>
            <a:ext cx="7639228" cy="4351338"/>
          </a:xfrm>
        </p:spPr>
        <p:txBody>
          <a:bodyPr/>
          <a:lstStyle/>
          <a:p>
            <a:pPr>
              <a:spcAft>
                <a:spcPts val="0"/>
              </a:spcAft>
            </a:pPr>
            <a:r>
              <a:rPr lang="da-DK" b="1" dirty="0">
                <a:latin typeface="Calibri" panose="020F0502020204030204" pitchFamily="34" charset="0"/>
                <a:ea typeface="Calibri" panose="020F0502020204030204" pitchFamily="34" charset="0"/>
                <a:cs typeface="Times New Roman" panose="02020603050405020304" pitchFamily="18" charset="0"/>
              </a:rPr>
              <a:t>Sindelagsetik eller dydsetik:</a:t>
            </a:r>
            <a:r>
              <a:rPr lang="da-DK" dirty="0">
                <a:latin typeface="Calibri" panose="020F0502020204030204" pitchFamily="34" charset="0"/>
                <a:ea typeface="Calibri" panose="020F0502020204030204" pitchFamily="34" charset="0"/>
                <a:cs typeface="Times New Roman" panose="02020603050405020304" pitchFamily="18" charset="0"/>
              </a:rPr>
              <a:t> Handlingen vurderes ud fra, om hensigten med handlingen er god eller ond. Handlingen bedømmes på, om den er udført med det rette sindelag. Hvis man har en god hensigt, er handlingen god. Hvis min hensigt, med det jeg gør, er god, så er det ret og rigtigt. Motivet for handlingen bliver anbragt centralt, således at det er sindelaget, altså kærligheden til Gud og næsten, der er afgørende og ikke overholdelsen af Loven for overholdelsens skyld. Luthers berømte formulering, at gode gerninger gør ikke en god from mand, men en god from mand gør gode gerninger, kan ligeledes ses som udtryk for en sindelagsetik. </a:t>
            </a:r>
            <a:endParaRPr lang="da-DK"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Billede 3">
            <a:extLst>
              <a:ext uri="{FF2B5EF4-FFF2-40B4-BE49-F238E27FC236}">
                <a16:creationId xmlns:a16="http://schemas.microsoft.com/office/drawing/2014/main" id="{9E36FC1C-2273-0C44-90BE-881511B89DA8}"/>
              </a:ext>
            </a:extLst>
          </p:cNvPr>
          <p:cNvPicPr>
            <a:picLocks noChangeAspect="1"/>
          </p:cNvPicPr>
          <p:nvPr/>
        </p:nvPicPr>
        <p:blipFill>
          <a:blip r:embed="rId2"/>
          <a:stretch>
            <a:fillRect/>
          </a:stretch>
        </p:blipFill>
        <p:spPr>
          <a:xfrm>
            <a:off x="8861989" y="2106776"/>
            <a:ext cx="2419488" cy="2775294"/>
          </a:xfrm>
          <a:prstGeom prst="rect">
            <a:avLst/>
          </a:prstGeom>
        </p:spPr>
      </p:pic>
    </p:spTree>
    <p:extLst>
      <p:ext uri="{BB962C8B-B14F-4D97-AF65-F5344CB8AC3E}">
        <p14:creationId xmlns:p14="http://schemas.microsoft.com/office/powerpoint/2010/main" val="19730655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B00721F-2F77-E748-B751-ECA945E63828}"/>
              </a:ext>
            </a:extLst>
          </p:cNvPr>
          <p:cNvSpPr>
            <a:spLocks noGrp="1"/>
          </p:cNvSpPr>
          <p:nvPr>
            <p:ph type="title"/>
          </p:nvPr>
        </p:nvSpPr>
        <p:spPr/>
        <p:txBody>
          <a:bodyPr/>
          <a:lstStyle/>
          <a:p>
            <a:r>
              <a:rPr lang="da-DK" dirty="0">
                <a:solidFill>
                  <a:schemeClr val="accent1">
                    <a:lumMod val="50000"/>
                  </a:schemeClr>
                </a:solidFill>
              </a:rPr>
              <a:t>Afslutningsopgave</a:t>
            </a:r>
            <a:endParaRPr lang="da-DK" dirty="0"/>
          </a:p>
        </p:txBody>
      </p:sp>
      <p:sp>
        <p:nvSpPr>
          <p:cNvPr id="3" name="Pladsholder til indhold 2">
            <a:extLst>
              <a:ext uri="{FF2B5EF4-FFF2-40B4-BE49-F238E27FC236}">
                <a16:creationId xmlns:a16="http://schemas.microsoft.com/office/drawing/2014/main" id="{8076C054-5855-2244-A6B8-C863829850A2}"/>
              </a:ext>
            </a:extLst>
          </p:cNvPr>
          <p:cNvSpPr>
            <a:spLocks noGrp="1"/>
          </p:cNvSpPr>
          <p:nvPr>
            <p:ph idx="1"/>
          </p:nvPr>
        </p:nvSpPr>
        <p:spPr/>
        <p:txBody>
          <a:bodyPr/>
          <a:lstStyle/>
          <a:p>
            <a:pPr>
              <a:spcAft>
                <a:spcPts val="0"/>
              </a:spcAft>
            </a:pPr>
            <a:r>
              <a:rPr lang="da-DK" dirty="0">
                <a:latin typeface="Calibri" panose="020F0502020204030204" pitchFamily="34" charset="0"/>
                <a:ea typeface="Calibri" panose="020F0502020204030204" pitchFamily="34" charset="0"/>
                <a:cs typeface="Times New Roman" panose="02020603050405020304" pitchFamily="18" charset="0"/>
              </a:rPr>
              <a:t>Som afslutning på forløbet om aktiv dødshjælp, skal I lave en opgave med en etisk problemstilling: </a:t>
            </a:r>
          </a:p>
          <a:p>
            <a:pPr>
              <a:spcAft>
                <a:spcPts val="0"/>
              </a:spcAft>
            </a:pPr>
            <a:endParaRPr lang="da-DK"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da-DK" dirty="0">
                <a:latin typeface="Calibri" panose="020F0502020204030204" pitchFamily="34" charset="0"/>
                <a:ea typeface="Calibri" panose="020F0502020204030204" pitchFamily="34" charset="0"/>
                <a:cs typeface="Times New Roman" panose="02020603050405020304" pitchFamily="18" charset="0"/>
              </a:rPr>
              <a:t>I skal beskrive et etisk dilemma og afslutte casen med et spørgsmål til de øvrige elever: Hvordan ville situationen blive betragtet ud fra de forskellige etiske principper? </a:t>
            </a:r>
          </a:p>
          <a:p>
            <a:pPr>
              <a:spcAft>
                <a:spcPts val="0"/>
              </a:spcAft>
            </a:pPr>
            <a:endParaRPr lang="da-DK" dirty="0">
              <a:latin typeface="Calibri" panose="020F0502020204030204" pitchFamily="34" charset="0"/>
              <a:ea typeface="Calibri" panose="020F0502020204030204" pitchFamily="34" charset="0"/>
              <a:cs typeface="Times New Roman" panose="02020603050405020304" pitchFamily="18" charset="0"/>
            </a:endParaRPr>
          </a:p>
          <a:p>
            <a:pPr>
              <a:spcAft>
                <a:spcPts val="0"/>
              </a:spcAft>
            </a:pPr>
            <a:r>
              <a:rPr lang="da-DK" dirty="0">
                <a:latin typeface="Calibri" panose="020F0502020204030204" pitchFamily="34" charset="0"/>
                <a:ea typeface="Calibri" panose="020F0502020204030204" pitchFamily="34" charset="0"/>
                <a:cs typeface="Times New Roman" panose="02020603050405020304" pitchFamily="18" charset="0"/>
              </a:rPr>
              <a:t>Vælg mellem følgende muligheder: </a:t>
            </a:r>
          </a:p>
          <a:p>
            <a:pPr marL="285750" indent="-285750">
              <a:spcAft>
                <a:spcPts val="0"/>
              </a:spcAft>
              <a:buFont typeface="Arial" panose="020B0604020202020204" pitchFamily="34" charset="0"/>
              <a:buChar char="•"/>
            </a:pPr>
            <a:r>
              <a:rPr lang="da-DK" dirty="0">
                <a:latin typeface="Calibri" panose="020F0502020204030204" pitchFamily="34" charset="0"/>
                <a:ea typeface="Calibri" panose="020F0502020204030204" pitchFamily="34" charset="0"/>
                <a:cs typeface="Times New Roman" panose="02020603050405020304" pitchFamily="18" charset="0"/>
              </a:rPr>
              <a:t>En </a:t>
            </a:r>
            <a:r>
              <a:rPr lang="da-DK" dirty="0" err="1">
                <a:latin typeface="Calibri" panose="020F0502020204030204" pitchFamily="34" charset="0"/>
                <a:ea typeface="Calibri" panose="020F0502020204030204" pitchFamily="34" charset="0"/>
                <a:cs typeface="Times New Roman" panose="02020603050405020304" pitchFamily="18" charset="0"/>
              </a:rPr>
              <a:t>casestory</a:t>
            </a:r>
            <a:r>
              <a:rPr lang="da-DK" dirty="0">
                <a:latin typeface="Calibri" panose="020F0502020204030204" pitchFamily="34" charset="0"/>
                <a:ea typeface="Calibri" panose="020F0502020204030204" pitchFamily="34" charset="0"/>
                <a:cs typeface="Times New Roman" panose="02020603050405020304" pitchFamily="18" charset="0"/>
              </a:rPr>
              <a:t> med et tænkt dilemma </a:t>
            </a:r>
          </a:p>
          <a:p>
            <a:pPr marL="285750" indent="-285750">
              <a:spcAft>
                <a:spcPts val="0"/>
              </a:spcAft>
              <a:buFont typeface="Arial" panose="020B0604020202020204" pitchFamily="34" charset="0"/>
              <a:buChar char="•"/>
            </a:pPr>
            <a:r>
              <a:rPr lang="da-DK" dirty="0">
                <a:latin typeface="Calibri" panose="020F0502020204030204" pitchFamily="34" charset="0"/>
                <a:ea typeface="Calibri" panose="020F0502020204030204" pitchFamily="34" charset="0"/>
                <a:cs typeface="Times New Roman" panose="02020603050405020304" pitchFamily="18" charset="0"/>
              </a:rPr>
              <a:t>En situation ved hjælp af </a:t>
            </a:r>
            <a:r>
              <a:rPr lang="da-DK" dirty="0" err="1">
                <a:latin typeface="Calibri" panose="020F0502020204030204" pitchFamily="34" charset="0"/>
                <a:ea typeface="Calibri" panose="020F0502020204030204" pitchFamily="34" charset="0"/>
                <a:cs typeface="Times New Roman" panose="02020603050405020304" pitchFamily="18" charset="0"/>
              </a:rPr>
              <a:t>emojis</a:t>
            </a:r>
            <a:r>
              <a:rPr lang="da-DK" dirty="0">
                <a:latin typeface="Calibri" panose="020F0502020204030204" pitchFamily="34" charset="0"/>
                <a:ea typeface="Calibri" panose="020F0502020204030204" pitchFamily="34" charset="0"/>
                <a:cs typeface="Times New Roman" panose="02020603050405020304" pitchFamily="18" charset="0"/>
              </a:rPr>
              <a:t>, som illustrerer et dilemma </a:t>
            </a:r>
          </a:p>
          <a:p>
            <a:pPr marL="285750" indent="-285750">
              <a:spcAft>
                <a:spcPts val="0"/>
              </a:spcAft>
              <a:buFont typeface="Arial" panose="020B0604020202020204" pitchFamily="34" charset="0"/>
              <a:buChar char="•"/>
            </a:pPr>
            <a:r>
              <a:rPr lang="da-DK" dirty="0">
                <a:latin typeface="Calibri" panose="020F0502020204030204" pitchFamily="34" charset="0"/>
                <a:ea typeface="Calibri" panose="020F0502020204030204" pitchFamily="34" charset="0"/>
                <a:cs typeface="Times New Roman" panose="02020603050405020304" pitchFamily="18" charset="0"/>
              </a:rPr>
              <a:t>En tegneserie med et afsluttende dilemma </a:t>
            </a:r>
          </a:p>
          <a:p>
            <a:pPr>
              <a:spcAft>
                <a:spcPts val="0"/>
              </a:spcAft>
            </a:pPr>
            <a:endParaRPr lang="da-DK" sz="16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188292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0D1F38-C57B-E04F-BEE5-22BF68A35DB8}"/>
              </a:ext>
            </a:extLst>
          </p:cNvPr>
          <p:cNvSpPr>
            <a:spLocks noGrp="1"/>
          </p:cNvSpPr>
          <p:nvPr>
            <p:ph type="title"/>
          </p:nvPr>
        </p:nvSpPr>
        <p:spPr/>
        <p:txBody>
          <a:bodyPr/>
          <a:lstStyle/>
          <a:p>
            <a:r>
              <a:rPr lang="da-DK" dirty="0">
                <a:ea typeface="Times New Roman" charset="0"/>
                <a:cs typeface="Arial" charset="0"/>
              </a:rPr>
              <a:t>Lektionsplan</a:t>
            </a:r>
            <a:endParaRPr lang="da-DK" dirty="0"/>
          </a:p>
        </p:txBody>
      </p:sp>
      <p:graphicFrame>
        <p:nvGraphicFramePr>
          <p:cNvPr id="4" name="Tabel 3">
            <a:extLst>
              <a:ext uri="{FF2B5EF4-FFF2-40B4-BE49-F238E27FC236}">
                <a16:creationId xmlns:a16="http://schemas.microsoft.com/office/drawing/2014/main" id="{8BB79A27-3435-F044-ADAA-58A01889FABF}"/>
              </a:ext>
            </a:extLst>
          </p:cNvPr>
          <p:cNvGraphicFramePr>
            <a:graphicFrameLocks noGrp="1"/>
          </p:cNvGraphicFramePr>
          <p:nvPr>
            <p:extLst>
              <p:ext uri="{D42A27DB-BD31-4B8C-83A1-F6EECF244321}">
                <p14:modId xmlns:p14="http://schemas.microsoft.com/office/powerpoint/2010/main" val="3515000673"/>
              </p:ext>
            </p:extLst>
          </p:nvPr>
        </p:nvGraphicFramePr>
        <p:xfrm>
          <a:off x="838200" y="2335696"/>
          <a:ext cx="10515600" cy="3955774"/>
        </p:xfrm>
        <a:graphic>
          <a:graphicData uri="http://schemas.openxmlformats.org/drawingml/2006/table">
            <a:tbl>
              <a:tblPr firstRow="1" firstCol="1" bandRow="1"/>
              <a:tblGrid>
                <a:gridCol w="3838287">
                  <a:extLst>
                    <a:ext uri="{9D8B030D-6E8A-4147-A177-3AD203B41FA5}">
                      <a16:colId xmlns:a16="http://schemas.microsoft.com/office/drawing/2014/main" val="545656527"/>
                    </a:ext>
                  </a:extLst>
                </a:gridCol>
                <a:gridCol w="3704379">
                  <a:extLst>
                    <a:ext uri="{9D8B030D-6E8A-4147-A177-3AD203B41FA5}">
                      <a16:colId xmlns:a16="http://schemas.microsoft.com/office/drawing/2014/main" val="2006021041"/>
                    </a:ext>
                  </a:extLst>
                </a:gridCol>
                <a:gridCol w="2972934">
                  <a:extLst>
                    <a:ext uri="{9D8B030D-6E8A-4147-A177-3AD203B41FA5}">
                      <a16:colId xmlns:a16="http://schemas.microsoft.com/office/drawing/2014/main" val="1190740056"/>
                    </a:ext>
                  </a:extLst>
                </a:gridCol>
              </a:tblGrid>
              <a:tr h="1582310">
                <a:tc>
                  <a:txBody>
                    <a:bodyPr/>
                    <a:lstStyle/>
                    <a:p>
                      <a:pPr>
                        <a:spcAft>
                          <a:spcPts val="0"/>
                        </a:spcAft>
                      </a:pPr>
                      <a:r>
                        <a:rPr lang="da-DK" sz="2000" b="1" dirty="0">
                          <a:effectLst/>
                          <a:latin typeface="Calibri" panose="020F0502020204030204" pitchFamily="34" charset="0"/>
                          <a:ea typeface="Calibri" panose="020F0502020204030204" pitchFamily="34" charset="0"/>
                          <a:cs typeface="Times New Roman" panose="02020603050405020304" pitchFamily="18" charset="0"/>
                        </a:rPr>
                        <a:t>1</a:t>
                      </a:r>
                    </a:p>
                    <a:p>
                      <a:pPr>
                        <a:spcAft>
                          <a:spcPts val="0"/>
                        </a:spcAft>
                      </a:pPr>
                      <a:r>
                        <a:rPr lang="da-DK" sz="2000" dirty="0">
                          <a:effectLst/>
                          <a:latin typeface="Calibri" panose="020F0502020204030204" pitchFamily="34" charset="0"/>
                          <a:ea typeface="Calibri" panose="020F0502020204030204" pitchFamily="34" charset="0"/>
                          <a:cs typeface="Times New Roman" panose="02020603050405020304" pitchFamily="18" charset="0"/>
                        </a:rPr>
                        <a:t>Introduktion: Hvad er etik? Hvad er ”Aktiv Dødshjælp”? Gennemgang af artikel fra </a:t>
                      </a:r>
                      <a:r>
                        <a:rPr lang="da-DK" sz="2000" dirty="0" err="1">
                          <a:effectLst/>
                          <a:latin typeface="Calibri" panose="020F0502020204030204" pitchFamily="34" charset="0"/>
                          <a:ea typeface="Calibri" panose="020F0502020204030204" pitchFamily="34" charset="0"/>
                          <a:cs typeface="Times New Roman" panose="02020603050405020304" pitchFamily="18" charset="0"/>
                        </a:rPr>
                        <a:t>Faktalink</a:t>
                      </a:r>
                      <a:r>
                        <a:rPr lang="da-DK" sz="2000" dirty="0">
                          <a:effectLst/>
                          <a:latin typeface="Calibri" panose="020F0502020204030204" pitchFamily="34" charset="0"/>
                          <a:ea typeface="Calibri" panose="020F0502020204030204" pitchFamily="34" charset="0"/>
                          <a:cs typeface="Times New Roman" panose="02020603050405020304" pitchFamily="18" charset="0"/>
                        </a:rPr>
                        <a:t>. Krydsord.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spcAft>
                          <a:spcPts val="0"/>
                        </a:spcAft>
                      </a:pPr>
                      <a:r>
                        <a:rPr lang="da-DK" sz="2000" b="1" dirty="0">
                          <a:effectLst/>
                          <a:latin typeface="Calibri" panose="020F0502020204030204" pitchFamily="34" charset="0"/>
                          <a:ea typeface="Calibri" panose="020F0502020204030204" pitchFamily="34" charset="0"/>
                          <a:cs typeface="Times New Roman" panose="02020603050405020304" pitchFamily="18" charset="0"/>
                        </a:rPr>
                        <a:t>3</a:t>
                      </a:r>
                    </a:p>
                    <a:p>
                      <a:pPr>
                        <a:spcAft>
                          <a:spcPts val="0"/>
                        </a:spcAft>
                      </a:pPr>
                      <a:r>
                        <a:rPr lang="da-DK" sz="2000" dirty="0">
                          <a:effectLst/>
                          <a:latin typeface="Calibri" panose="020F0502020204030204" pitchFamily="34" charset="0"/>
                          <a:ea typeface="Calibri" panose="020F0502020204030204" pitchFamily="34" charset="0"/>
                          <a:cs typeface="Times New Roman" panose="02020603050405020304" pitchFamily="18" charset="0"/>
                        </a:rPr>
                        <a:t>Oplæg: Bibelens/</a:t>
                      </a:r>
                      <a:r>
                        <a:rPr lang="da-DK" sz="2000" dirty="0" err="1">
                          <a:effectLst/>
                          <a:latin typeface="Calibri" panose="020F0502020204030204" pitchFamily="34" charset="0"/>
                          <a:ea typeface="Calibri" panose="020F0502020204030204" pitchFamily="34" charset="0"/>
                          <a:cs typeface="Times New Roman" panose="02020603050405020304" pitchFamily="18" charset="0"/>
                        </a:rPr>
                        <a:t>kristendom-mens</a:t>
                      </a:r>
                      <a:r>
                        <a:rPr lang="da-DK" sz="2000" dirty="0">
                          <a:effectLst/>
                          <a:latin typeface="Calibri" panose="020F0502020204030204" pitchFamily="34" charset="0"/>
                          <a:ea typeface="Calibri" panose="020F0502020204030204" pitchFamily="34" charset="0"/>
                          <a:cs typeface="Times New Roman" panose="02020603050405020304" pitchFamily="18" charset="0"/>
                        </a:rPr>
                        <a:t> syn på aktiv dødshjælp. </a:t>
                      </a:r>
                    </a:p>
                    <a:p>
                      <a:pPr>
                        <a:spcAft>
                          <a:spcPts val="0"/>
                        </a:spcAft>
                      </a:pPr>
                      <a:r>
                        <a:rPr lang="da-DK" sz="2000" dirty="0">
                          <a:effectLst/>
                          <a:latin typeface="Calibri" panose="020F0502020204030204" pitchFamily="34" charset="0"/>
                          <a:ea typeface="Calibri" panose="020F0502020204030204" pitchFamily="34" charset="0"/>
                          <a:cs typeface="Times New Roman" panose="02020603050405020304" pitchFamily="18" charset="0"/>
                        </a:rPr>
                        <a:t>Skabelsesordenen.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spcAft>
                          <a:spcPts val="0"/>
                        </a:spcAft>
                      </a:pPr>
                      <a:r>
                        <a:rPr lang="da-DK" sz="2000" b="1" dirty="0">
                          <a:effectLst/>
                          <a:latin typeface="Calibri" panose="020F0502020204030204" pitchFamily="34" charset="0"/>
                          <a:ea typeface="Calibri" panose="020F0502020204030204" pitchFamily="34" charset="0"/>
                          <a:cs typeface="Times New Roman" panose="02020603050405020304" pitchFamily="18" charset="0"/>
                        </a:rPr>
                        <a:t>5</a:t>
                      </a:r>
                    </a:p>
                    <a:p>
                      <a:pPr>
                        <a:spcAft>
                          <a:spcPts val="0"/>
                        </a:spcAft>
                      </a:pPr>
                      <a:r>
                        <a:rPr lang="da-DK" sz="2000" dirty="0">
                          <a:effectLst/>
                          <a:latin typeface="Calibri" panose="020F0502020204030204" pitchFamily="34" charset="0"/>
                          <a:ea typeface="Calibri" panose="020F0502020204030204" pitchFamily="34" charset="0"/>
                          <a:cs typeface="Times New Roman" panose="02020603050405020304" pitchFamily="18" charset="0"/>
                        </a:rPr>
                        <a:t>Gennemgang af forskellige menneskesyn. </a:t>
                      </a:r>
                    </a:p>
                    <a:p>
                      <a:pPr>
                        <a:spcAft>
                          <a:spcPts val="0"/>
                        </a:spcAft>
                      </a:pPr>
                      <a:r>
                        <a:rPr lang="da-DK" sz="2000" dirty="0">
                          <a:effectLst/>
                          <a:latin typeface="Calibri" panose="020F0502020204030204" pitchFamily="34" charset="0"/>
                          <a:ea typeface="Calibri" panose="020F0502020204030204" pitchFamily="34" charset="0"/>
                          <a:cs typeface="Times New Roman" panose="02020603050405020304" pitchFamily="18" charset="0"/>
                        </a:rPr>
                        <a:t>Brevskrivning.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51085707"/>
                  </a:ext>
                </a:extLst>
              </a:tr>
              <a:tr h="2373464">
                <a:tc>
                  <a:txBody>
                    <a:bodyPr/>
                    <a:lstStyle/>
                    <a:p>
                      <a:pPr>
                        <a:spcAft>
                          <a:spcPts val="0"/>
                        </a:spcAft>
                      </a:pPr>
                      <a:r>
                        <a:rPr lang="da-DK" sz="2000" b="1" dirty="0">
                          <a:effectLst/>
                          <a:latin typeface="Calibri" panose="020F0502020204030204" pitchFamily="34" charset="0"/>
                          <a:ea typeface="Calibri" panose="020F0502020204030204" pitchFamily="34" charset="0"/>
                          <a:cs typeface="Times New Roman" panose="02020603050405020304" pitchFamily="18" charset="0"/>
                        </a:rPr>
                        <a:t>2</a:t>
                      </a:r>
                    </a:p>
                    <a:p>
                      <a:pPr>
                        <a:spcAft>
                          <a:spcPts val="0"/>
                        </a:spcAft>
                      </a:pPr>
                      <a:r>
                        <a:rPr lang="da-DK" sz="2000" dirty="0">
                          <a:effectLst/>
                          <a:latin typeface="Calibri" panose="020F0502020204030204" pitchFamily="34" charset="0"/>
                          <a:ea typeface="Calibri" panose="020F0502020204030204" pitchFamily="34" charset="0"/>
                          <a:cs typeface="Times New Roman" panose="02020603050405020304" pitchFamily="18" charset="0"/>
                        </a:rPr>
                        <a:t>Debat: Klip fra ”Go’ morgen Danmark” og kampagnen ”Ikke død endnu”.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spcAft>
                          <a:spcPts val="0"/>
                        </a:spcAft>
                      </a:pPr>
                      <a:r>
                        <a:rPr lang="da-DK" sz="2000" b="1" dirty="0">
                          <a:effectLst/>
                          <a:latin typeface="Calibri" panose="020F0502020204030204" pitchFamily="34" charset="0"/>
                          <a:ea typeface="Calibri" panose="020F0502020204030204" pitchFamily="34" charset="0"/>
                          <a:cs typeface="Times New Roman" panose="02020603050405020304" pitchFamily="18" charset="0"/>
                        </a:rPr>
                        <a:t>4</a:t>
                      </a:r>
                    </a:p>
                    <a:p>
                      <a:pPr>
                        <a:spcAft>
                          <a:spcPts val="0"/>
                        </a:spcAft>
                      </a:pPr>
                      <a:r>
                        <a:rPr lang="da-DK" sz="2000" dirty="0">
                          <a:effectLst/>
                          <a:latin typeface="Calibri" panose="020F0502020204030204" pitchFamily="34" charset="0"/>
                          <a:ea typeface="Calibri" panose="020F0502020204030204" pitchFamily="34" charset="0"/>
                          <a:cs typeface="Times New Roman" panose="02020603050405020304" pitchFamily="18" charset="0"/>
                        </a:rPr>
                        <a:t>Religionernes syn på aktiv dødshjælp. Kolonnenotater.</a:t>
                      </a:r>
                    </a:p>
                    <a:p>
                      <a:pPr>
                        <a:spcAft>
                          <a:spcPts val="0"/>
                        </a:spcAft>
                      </a:pPr>
                      <a:r>
                        <a:rPr lang="da-DK" sz="2000" dirty="0">
                          <a:effectLst/>
                          <a:latin typeface="Calibri" panose="020F0502020204030204" pitchFamily="34" charset="0"/>
                          <a:ea typeface="Calibri" panose="020F0502020204030204" pitchFamily="34" charset="0"/>
                          <a:cs typeface="Times New Roman" panose="02020603050405020304" pitchFamily="18" charset="0"/>
                        </a:rPr>
                        <a:t>Lave manifester med tilhørende billedforklaringer.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spcAft>
                          <a:spcPts val="0"/>
                        </a:spcAft>
                      </a:pPr>
                      <a:r>
                        <a:rPr lang="da-DK" sz="2000" b="1" dirty="0">
                          <a:effectLst/>
                          <a:latin typeface="Calibri" panose="020F0502020204030204" pitchFamily="34" charset="0"/>
                          <a:ea typeface="Calibri" panose="020F0502020204030204" pitchFamily="34" charset="0"/>
                          <a:cs typeface="Times New Roman" panose="02020603050405020304" pitchFamily="18" charset="0"/>
                        </a:rPr>
                        <a:t>6</a:t>
                      </a:r>
                    </a:p>
                    <a:p>
                      <a:pPr>
                        <a:spcAft>
                          <a:spcPts val="0"/>
                        </a:spcAft>
                      </a:pPr>
                      <a:r>
                        <a:rPr lang="da-DK" sz="2000" dirty="0">
                          <a:effectLst/>
                          <a:latin typeface="Calibri" panose="020F0502020204030204" pitchFamily="34" charset="0"/>
                          <a:ea typeface="Calibri" panose="020F0502020204030204" pitchFamily="34" charset="0"/>
                          <a:cs typeface="Times New Roman" panose="02020603050405020304" pitchFamily="18" charset="0"/>
                        </a:rPr>
                        <a:t>Etiske principper. Som afslutning på forløbet vælger man mellem tre kulturteknikker, hvordan en </a:t>
                      </a:r>
                      <a:r>
                        <a:rPr lang="da-DK" sz="2000" dirty="0" err="1">
                          <a:effectLst/>
                          <a:latin typeface="Calibri" panose="020F0502020204030204" pitchFamily="34" charset="0"/>
                          <a:ea typeface="Calibri" panose="020F0502020204030204" pitchFamily="34" charset="0"/>
                          <a:cs typeface="Times New Roman" panose="02020603050405020304" pitchFamily="18" charset="0"/>
                        </a:rPr>
                        <a:t>casestory</a:t>
                      </a:r>
                      <a:r>
                        <a:rPr lang="da-DK" sz="2000" dirty="0">
                          <a:effectLst/>
                          <a:latin typeface="Calibri" panose="020F0502020204030204" pitchFamily="34" charset="0"/>
                          <a:ea typeface="Calibri" panose="020F0502020204030204" pitchFamily="34" charset="0"/>
                          <a:cs typeface="Times New Roman" panose="02020603050405020304" pitchFamily="18" charset="0"/>
                        </a:rPr>
                        <a:t> skal udtrykkes.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1365994200"/>
                  </a:ext>
                </a:extLst>
              </a:tr>
            </a:tbl>
          </a:graphicData>
        </a:graphic>
      </p:graphicFrame>
    </p:spTree>
    <p:extLst>
      <p:ext uri="{BB962C8B-B14F-4D97-AF65-F5344CB8AC3E}">
        <p14:creationId xmlns:p14="http://schemas.microsoft.com/office/powerpoint/2010/main" val="19170574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6B7B235-4D8A-7B43-A80B-55E2BDF86352}"/>
              </a:ext>
            </a:extLst>
          </p:cNvPr>
          <p:cNvSpPr>
            <a:spLocks noGrp="1"/>
          </p:cNvSpPr>
          <p:nvPr>
            <p:ph type="title"/>
          </p:nvPr>
        </p:nvSpPr>
        <p:spPr>
          <a:xfrm>
            <a:off x="838200" y="828972"/>
            <a:ext cx="10515600" cy="1325563"/>
          </a:xfrm>
        </p:spPr>
        <p:txBody>
          <a:bodyPr/>
          <a:lstStyle/>
          <a:p>
            <a:r>
              <a:rPr lang="da-DK" dirty="0">
                <a:solidFill>
                  <a:schemeClr val="accent1">
                    <a:lumMod val="50000"/>
                  </a:schemeClr>
                </a:solidFill>
              </a:rPr>
              <a:t>Hvad er et etisk dilemma?</a:t>
            </a:r>
            <a:endParaRPr lang="da-DK" dirty="0"/>
          </a:p>
        </p:txBody>
      </p:sp>
      <p:sp>
        <p:nvSpPr>
          <p:cNvPr id="3" name="Pladsholder til indhold 2">
            <a:extLst>
              <a:ext uri="{FF2B5EF4-FFF2-40B4-BE49-F238E27FC236}">
                <a16:creationId xmlns:a16="http://schemas.microsoft.com/office/drawing/2014/main" id="{74EFA753-EF07-DB44-8265-244E2E02FE26}"/>
              </a:ext>
            </a:extLst>
          </p:cNvPr>
          <p:cNvSpPr>
            <a:spLocks noGrp="1"/>
          </p:cNvSpPr>
          <p:nvPr>
            <p:ph idx="1"/>
          </p:nvPr>
        </p:nvSpPr>
        <p:spPr>
          <a:xfrm>
            <a:off x="838200" y="2421976"/>
            <a:ext cx="6543261" cy="4351338"/>
          </a:xfrm>
        </p:spPr>
        <p:txBody>
          <a:bodyPr>
            <a:normAutofit lnSpcReduction="10000"/>
          </a:bodyPr>
          <a:lstStyle/>
          <a:p>
            <a:r>
              <a:rPr lang="da-DK" sz="1200" dirty="0">
                <a:hlinkClick r:id="rId2"/>
              </a:rPr>
              <a:t>https://www.youtube.com/watch?v=qZTkygBAkz4</a:t>
            </a:r>
            <a:endParaRPr lang="da-DK" sz="1200" dirty="0"/>
          </a:p>
          <a:p>
            <a:endParaRPr lang="da-DK" b="1" dirty="0"/>
          </a:p>
          <a:p>
            <a:r>
              <a:rPr lang="da-DK" b="1" dirty="0"/>
              <a:t>Klassedrøftelse:</a:t>
            </a:r>
            <a:r>
              <a:rPr lang="da-DK" dirty="0"/>
              <a:t> </a:t>
            </a:r>
          </a:p>
          <a:p>
            <a:r>
              <a:rPr lang="da-DK" dirty="0"/>
              <a:t>”Hvad med den anden? Egentlig har vi ikke en etisk diskussion uden den anden er til stede..</a:t>
            </a:r>
          </a:p>
          <a:p>
            <a:r>
              <a:rPr lang="da-DK" dirty="0"/>
              <a:t>Robinson Crusoe havde ingen etiske dilemmaer, fordi der – I mødet med den anden bliver vores værdier udfordret” – Hvordan kommer denne problemstilling til udtryk i dagligdagen? Giv gerne konkrete eksempler. </a:t>
            </a:r>
          </a:p>
          <a:p>
            <a:r>
              <a:rPr lang="da-DK" b="1" dirty="0"/>
              <a:t>Definition:</a:t>
            </a:r>
            <a:r>
              <a:rPr lang="da-DK" dirty="0"/>
              <a:t> </a:t>
            </a:r>
          </a:p>
          <a:p>
            <a:r>
              <a:rPr lang="da-DK" dirty="0"/>
              <a:t>Etik = Sædvane</a:t>
            </a:r>
          </a:p>
          <a:p>
            <a:r>
              <a:rPr lang="da-DK" dirty="0"/>
              <a:t>De vaner, der er blevet en del af mig </a:t>
            </a:r>
          </a:p>
        </p:txBody>
      </p:sp>
      <p:pic>
        <p:nvPicPr>
          <p:cNvPr id="38" name="Pladsholder til indhold 3">
            <a:extLst>
              <a:ext uri="{FF2B5EF4-FFF2-40B4-BE49-F238E27FC236}">
                <a16:creationId xmlns:a16="http://schemas.microsoft.com/office/drawing/2014/main" id="{C5226103-E984-2B47-A69E-8ECF73BE1EF6}"/>
              </a:ext>
            </a:extLst>
          </p:cNvPr>
          <p:cNvPicPr>
            <a:picLocks noChangeAspect="1"/>
          </p:cNvPicPr>
          <p:nvPr/>
        </p:nvPicPr>
        <p:blipFill>
          <a:blip r:embed="rId3"/>
          <a:stretch>
            <a:fillRect/>
          </a:stretch>
        </p:blipFill>
        <p:spPr>
          <a:xfrm>
            <a:off x="7637639" y="3527704"/>
            <a:ext cx="3816427" cy="2139881"/>
          </a:xfrm>
          <a:prstGeom prst="rect">
            <a:avLst/>
          </a:prstGeom>
        </p:spPr>
      </p:pic>
      <p:sp>
        <p:nvSpPr>
          <p:cNvPr id="40" name="Rektangel 39">
            <a:extLst>
              <a:ext uri="{FF2B5EF4-FFF2-40B4-BE49-F238E27FC236}">
                <a16:creationId xmlns:a16="http://schemas.microsoft.com/office/drawing/2014/main" id="{CCF4D6DD-B923-CE40-B370-2827491A4D81}"/>
              </a:ext>
            </a:extLst>
          </p:cNvPr>
          <p:cNvSpPr/>
          <p:nvPr/>
        </p:nvSpPr>
        <p:spPr>
          <a:xfrm>
            <a:off x="9816128" y="653242"/>
            <a:ext cx="1577947" cy="713006"/>
          </a:xfrm>
          <a:prstGeom prst="rect">
            <a:avLst/>
          </a:pr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1" name="Rektangel 40">
            <a:extLst>
              <a:ext uri="{FF2B5EF4-FFF2-40B4-BE49-F238E27FC236}">
                <a16:creationId xmlns:a16="http://schemas.microsoft.com/office/drawing/2014/main" id="{97FC6D52-853A-8945-B2E8-FC992B888B7D}"/>
              </a:ext>
            </a:extLst>
          </p:cNvPr>
          <p:cNvSpPr/>
          <p:nvPr/>
        </p:nvSpPr>
        <p:spPr>
          <a:xfrm>
            <a:off x="10065305" y="816533"/>
            <a:ext cx="1079591" cy="369332"/>
          </a:xfrm>
          <a:prstGeom prst="rect">
            <a:avLst/>
          </a:prstGeom>
        </p:spPr>
        <p:txBody>
          <a:bodyPr wrap="none">
            <a:spAutoFit/>
          </a:bodyPr>
          <a:lstStyle/>
          <a:p>
            <a:r>
              <a:rPr lang="da-DK" b="1" dirty="0">
                <a:solidFill>
                  <a:schemeClr val="bg1"/>
                </a:solidFill>
              </a:rPr>
              <a:t>1. lektion</a:t>
            </a:r>
            <a:endParaRPr lang="da-DK" dirty="0">
              <a:solidFill>
                <a:schemeClr val="bg1"/>
              </a:solidFill>
            </a:endParaRPr>
          </a:p>
        </p:txBody>
      </p:sp>
    </p:spTree>
    <p:extLst>
      <p:ext uri="{BB962C8B-B14F-4D97-AF65-F5344CB8AC3E}">
        <p14:creationId xmlns:p14="http://schemas.microsoft.com/office/powerpoint/2010/main" val="37212212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102D8E-0A02-FD43-BED8-229721E86373}"/>
              </a:ext>
            </a:extLst>
          </p:cNvPr>
          <p:cNvSpPr>
            <a:spLocks noGrp="1"/>
          </p:cNvSpPr>
          <p:nvPr>
            <p:ph type="title"/>
          </p:nvPr>
        </p:nvSpPr>
        <p:spPr/>
        <p:txBody>
          <a:bodyPr/>
          <a:lstStyle/>
          <a:p>
            <a:r>
              <a:rPr lang="da-DK" dirty="0">
                <a:solidFill>
                  <a:schemeClr val="accent1">
                    <a:lumMod val="50000"/>
                  </a:schemeClr>
                </a:solidFill>
              </a:rPr>
              <a:t>Hvad er Aktiv dødshjælp? </a:t>
            </a:r>
            <a:endParaRPr lang="da-DK" dirty="0"/>
          </a:p>
        </p:txBody>
      </p:sp>
      <p:sp>
        <p:nvSpPr>
          <p:cNvPr id="3" name="Pladsholder til indhold 2">
            <a:extLst>
              <a:ext uri="{FF2B5EF4-FFF2-40B4-BE49-F238E27FC236}">
                <a16:creationId xmlns:a16="http://schemas.microsoft.com/office/drawing/2014/main" id="{7D7B6BB2-006B-4F4B-B4A7-85B5026EA88D}"/>
              </a:ext>
            </a:extLst>
          </p:cNvPr>
          <p:cNvSpPr>
            <a:spLocks noGrp="1"/>
          </p:cNvSpPr>
          <p:nvPr>
            <p:ph idx="1"/>
          </p:nvPr>
        </p:nvSpPr>
        <p:spPr>
          <a:xfrm>
            <a:off x="838200" y="2421976"/>
            <a:ext cx="6703812" cy="4351338"/>
          </a:xfrm>
        </p:spPr>
        <p:txBody>
          <a:bodyPr>
            <a:normAutofit lnSpcReduction="10000"/>
          </a:bodyPr>
          <a:lstStyle/>
          <a:p>
            <a:pPr>
              <a:lnSpc>
                <a:spcPct val="107000"/>
              </a:lnSpc>
              <a:spcAft>
                <a:spcPts val="800"/>
              </a:spcAft>
            </a:pPr>
            <a:r>
              <a:rPr lang="da-DK" dirty="0">
                <a:latin typeface="Calibri" panose="020F0502020204030204" pitchFamily="34" charset="0"/>
                <a:ea typeface="Calibri" panose="020F0502020204030204" pitchFamily="34" charset="0"/>
                <a:cs typeface="Calibri" panose="020F0502020204030204" pitchFamily="34" charset="0"/>
              </a:rPr>
              <a:t>Læs artiklen fra </a:t>
            </a:r>
            <a:r>
              <a:rPr lang="da-DK" dirty="0" err="1">
                <a:latin typeface="Calibri" panose="020F0502020204030204" pitchFamily="34" charset="0"/>
                <a:ea typeface="Calibri" panose="020F0502020204030204" pitchFamily="34" charset="0"/>
                <a:cs typeface="Calibri" panose="020F0502020204030204" pitchFamily="34" charset="0"/>
              </a:rPr>
              <a:t>Faktalink</a:t>
            </a:r>
            <a:r>
              <a:rPr lang="da-DK" dirty="0">
                <a:latin typeface="Calibri" panose="020F0502020204030204" pitchFamily="34" charset="0"/>
                <a:ea typeface="Calibri" panose="020F0502020204030204" pitchFamily="34" charset="0"/>
                <a:cs typeface="Calibri" panose="020F0502020204030204" pitchFamily="34" charset="0"/>
              </a:rPr>
              <a:t> (2017):</a:t>
            </a:r>
            <a:br>
              <a:rPr lang="da-DK" dirty="0">
                <a:latin typeface="Calibri" panose="020F0502020204030204" pitchFamily="34" charset="0"/>
                <a:ea typeface="Calibri" panose="020F0502020204030204" pitchFamily="34" charset="0"/>
                <a:cs typeface="Calibri" panose="020F0502020204030204" pitchFamily="34" charset="0"/>
              </a:rPr>
            </a:br>
            <a:r>
              <a:rPr lang="da-DK" u="sng" dirty="0">
                <a:solidFill>
                  <a:srgbClr val="0563C1"/>
                </a:solidFill>
                <a:latin typeface="Calibri" panose="020F0502020204030204" pitchFamily="34" charset="0"/>
                <a:ea typeface="Calibri" panose="020F0502020204030204" pitchFamily="34" charset="0"/>
                <a:cs typeface="Calibri" panose="020F0502020204030204" pitchFamily="34" charset="0"/>
                <a:hlinkClick r:id="rId2"/>
              </a:rPr>
              <a:t>https://faktalink.dk/aktiv-dodshjaelp-2017</a:t>
            </a:r>
            <a:endParaRPr lang="da-DK" u="sng" dirty="0">
              <a:solidFill>
                <a:srgbClr val="0563C1"/>
              </a:solidFill>
              <a:latin typeface="Calibri" panose="020F0502020204030204" pitchFamily="34" charset="0"/>
              <a:ea typeface="Calibri" panose="020F0502020204030204" pitchFamily="34" charset="0"/>
              <a:cs typeface="Calibri" panose="020F0502020204030204" pitchFamily="34" charset="0"/>
            </a:endParaRPr>
          </a:p>
          <a:p>
            <a:pPr>
              <a:lnSpc>
                <a:spcPct val="107000"/>
              </a:lnSpc>
              <a:spcAft>
                <a:spcPts val="800"/>
              </a:spcAft>
            </a:pPr>
            <a:r>
              <a:rPr lang="da-DK" dirty="0">
                <a:latin typeface="Calibri" panose="020F0502020204030204" pitchFamily="34" charset="0"/>
                <a:ea typeface="Calibri" panose="020F0502020204030204" pitchFamily="34" charset="0"/>
                <a:cs typeface="Calibri" panose="020F0502020204030204" pitchFamily="34" charset="0"/>
              </a:rPr>
              <a:t>På hjemmesiden gennemgås, hvad aktiv dødshjælp er, samt der redegøres for forskellige holdninger til dilemmaet. </a:t>
            </a:r>
          </a:p>
          <a:p>
            <a:r>
              <a:rPr lang="da-DK" dirty="0">
                <a:latin typeface="Calibri" panose="020F0502020204030204" pitchFamily="34" charset="0"/>
                <a:cs typeface="Calibri" panose="020F0502020204030204" pitchFamily="34" charset="0"/>
              </a:rPr>
              <a:t>Nogle af overskrifterne lyder: </a:t>
            </a:r>
          </a:p>
          <a:p>
            <a:r>
              <a:rPr lang="da-DK" dirty="0">
                <a:latin typeface="Calibri" panose="020F0502020204030204" pitchFamily="34" charset="0"/>
                <a:cs typeface="Calibri" panose="020F0502020204030204" pitchFamily="34" charset="0"/>
              </a:rPr>
              <a:t>Hvad er aktiv dødshjælp?</a:t>
            </a:r>
          </a:p>
          <a:p>
            <a:r>
              <a:rPr lang="da-DK" dirty="0">
                <a:latin typeface="Calibri" panose="020F0502020204030204" pitchFamily="34" charset="0"/>
                <a:cs typeface="Calibri" panose="020F0502020204030204" pitchFamily="34" charset="0"/>
              </a:rPr>
              <a:t>Hvordan foregår aktiv dødshjælp? </a:t>
            </a:r>
          </a:p>
          <a:p>
            <a:r>
              <a:rPr lang="da-DK" dirty="0">
                <a:latin typeface="Calibri" panose="020F0502020204030204" pitchFamily="34" charset="0"/>
                <a:cs typeface="Calibri" panose="020F0502020204030204" pitchFamily="34" charset="0"/>
              </a:rPr>
              <a:t>Hvad har gjort spørgsmålet om aktiv dødshjælp aktuelt? </a:t>
            </a:r>
          </a:p>
          <a:p>
            <a:r>
              <a:rPr lang="da-DK" dirty="0">
                <a:latin typeface="Calibri" panose="020F0502020204030204" pitchFamily="34" charset="0"/>
                <a:cs typeface="Calibri" panose="020F0502020204030204" pitchFamily="34" charset="0"/>
              </a:rPr>
              <a:t>Hvilke kriterier skal være opfyldt, før mennesker kan få aktiv dødshjælp i lande, hvor det er lovligt?</a:t>
            </a:r>
          </a:p>
          <a:p>
            <a:r>
              <a:rPr lang="da-DK" dirty="0">
                <a:latin typeface="Calibri" panose="020F0502020204030204" pitchFamily="34" charset="0"/>
                <a:cs typeface="Calibri" panose="020F0502020204030204" pitchFamily="34" charset="0"/>
              </a:rPr>
              <a:t>Hvordan ser religionerne på aktiv dødshjælp?</a:t>
            </a:r>
          </a:p>
          <a:p>
            <a:endParaRPr lang="da-DK" dirty="0">
              <a:latin typeface="Calibri" panose="020F0502020204030204" pitchFamily="34" charset="0"/>
              <a:cs typeface="Calibri" panose="020F0502020204030204" pitchFamily="34" charset="0"/>
            </a:endParaRPr>
          </a:p>
          <a:p>
            <a:pPr>
              <a:lnSpc>
                <a:spcPct val="107000"/>
              </a:lnSpc>
              <a:spcAft>
                <a:spcPts val="800"/>
              </a:spcAft>
            </a:pPr>
            <a:endParaRPr lang="da-DK" dirty="0">
              <a:effectLst/>
              <a:latin typeface="Calibri" panose="020F0502020204030204" pitchFamily="34" charset="0"/>
              <a:ea typeface="Calibri" panose="020F0502020204030204" pitchFamily="34" charset="0"/>
              <a:cs typeface="Calibri" panose="020F0502020204030204" pitchFamily="34" charset="0"/>
            </a:endParaRPr>
          </a:p>
          <a:p>
            <a:endParaRPr lang="da-DK" dirty="0">
              <a:latin typeface="Calibri" panose="020F0502020204030204" pitchFamily="34" charset="0"/>
              <a:cs typeface="Calibri" panose="020F0502020204030204" pitchFamily="34" charset="0"/>
            </a:endParaRPr>
          </a:p>
        </p:txBody>
      </p:sp>
      <p:pic>
        <p:nvPicPr>
          <p:cNvPr id="4" name="Billede 3">
            <a:extLst>
              <a:ext uri="{FF2B5EF4-FFF2-40B4-BE49-F238E27FC236}">
                <a16:creationId xmlns:a16="http://schemas.microsoft.com/office/drawing/2014/main" id="{B422358E-BC40-0749-94DC-8ACA160677C8}"/>
              </a:ext>
            </a:extLst>
          </p:cNvPr>
          <p:cNvPicPr>
            <a:picLocks noChangeAspect="1"/>
          </p:cNvPicPr>
          <p:nvPr/>
        </p:nvPicPr>
        <p:blipFill>
          <a:blip r:embed="rId3"/>
          <a:stretch>
            <a:fillRect/>
          </a:stretch>
        </p:blipFill>
        <p:spPr>
          <a:xfrm>
            <a:off x="6718022" y="1675205"/>
            <a:ext cx="5117503" cy="958660"/>
          </a:xfrm>
          <a:prstGeom prst="rect">
            <a:avLst/>
          </a:prstGeom>
        </p:spPr>
      </p:pic>
      <p:pic>
        <p:nvPicPr>
          <p:cNvPr id="5" name="Billede 4">
            <a:extLst>
              <a:ext uri="{FF2B5EF4-FFF2-40B4-BE49-F238E27FC236}">
                <a16:creationId xmlns:a16="http://schemas.microsoft.com/office/drawing/2014/main" id="{66023EA1-2406-1342-ABD1-C1E713B6B516}"/>
              </a:ext>
            </a:extLst>
          </p:cNvPr>
          <p:cNvPicPr>
            <a:picLocks noChangeAspect="1"/>
          </p:cNvPicPr>
          <p:nvPr/>
        </p:nvPicPr>
        <p:blipFill>
          <a:blip r:embed="rId4"/>
          <a:stretch>
            <a:fillRect/>
          </a:stretch>
        </p:blipFill>
        <p:spPr>
          <a:xfrm>
            <a:off x="7422624" y="3735194"/>
            <a:ext cx="4224894" cy="2859272"/>
          </a:xfrm>
          <a:prstGeom prst="rect">
            <a:avLst/>
          </a:prstGeom>
        </p:spPr>
      </p:pic>
      <p:sp>
        <p:nvSpPr>
          <p:cNvPr id="6" name="Rektangel 5">
            <a:extLst>
              <a:ext uri="{FF2B5EF4-FFF2-40B4-BE49-F238E27FC236}">
                <a16:creationId xmlns:a16="http://schemas.microsoft.com/office/drawing/2014/main" id="{7152580C-6560-D94B-A185-1C02BDA67AD8}"/>
              </a:ext>
            </a:extLst>
          </p:cNvPr>
          <p:cNvSpPr/>
          <p:nvPr/>
        </p:nvSpPr>
        <p:spPr>
          <a:xfrm>
            <a:off x="7276693" y="2944533"/>
            <a:ext cx="4370825" cy="523220"/>
          </a:xfrm>
          <a:prstGeom prst="rect">
            <a:avLst/>
          </a:prstGeom>
        </p:spPr>
        <p:txBody>
          <a:bodyPr wrap="square">
            <a:spAutoFit/>
          </a:bodyPr>
          <a:lstStyle/>
          <a:p>
            <a:r>
              <a:rPr lang="da-DK" sz="1400" i="1" dirty="0">
                <a:solidFill>
                  <a:schemeClr val="accent1">
                    <a:lumMod val="50000"/>
                  </a:schemeClr>
                </a:solidFill>
              </a:rPr>
              <a:t>Som opsamling og begrebsafklaring laves krydsordet. Opgaverne ligger i elevmaterialet</a:t>
            </a:r>
          </a:p>
        </p:txBody>
      </p:sp>
    </p:spTree>
    <p:extLst>
      <p:ext uri="{BB962C8B-B14F-4D97-AF65-F5344CB8AC3E}">
        <p14:creationId xmlns:p14="http://schemas.microsoft.com/office/powerpoint/2010/main" val="11475996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0929CE9-2840-E84D-ACC5-39FD6C5E7FC7}"/>
              </a:ext>
            </a:extLst>
          </p:cNvPr>
          <p:cNvSpPr>
            <a:spLocks noGrp="1"/>
          </p:cNvSpPr>
          <p:nvPr>
            <p:ph type="title"/>
          </p:nvPr>
        </p:nvSpPr>
        <p:spPr/>
        <p:txBody>
          <a:bodyPr/>
          <a:lstStyle/>
          <a:p>
            <a:r>
              <a:rPr lang="da-DK" dirty="0">
                <a:solidFill>
                  <a:schemeClr val="accent1">
                    <a:lumMod val="50000"/>
                  </a:schemeClr>
                </a:solidFill>
              </a:rPr>
              <a:t>Debat</a:t>
            </a:r>
            <a:endParaRPr lang="da-DK" dirty="0"/>
          </a:p>
        </p:txBody>
      </p:sp>
      <p:sp>
        <p:nvSpPr>
          <p:cNvPr id="3" name="Pladsholder til indhold 2">
            <a:extLst>
              <a:ext uri="{FF2B5EF4-FFF2-40B4-BE49-F238E27FC236}">
                <a16:creationId xmlns:a16="http://schemas.microsoft.com/office/drawing/2014/main" id="{AE88CF35-0331-0443-9711-7884ECBF7CFD}"/>
              </a:ext>
            </a:extLst>
          </p:cNvPr>
          <p:cNvSpPr>
            <a:spLocks noGrp="1"/>
          </p:cNvSpPr>
          <p:nvPr>
            <p:ph idx="1"/>
          </p:nvPr>
        </p:nvSpPr>
        <p:spPr>
          <a:xfrm>
            <a:off x="838201" y="2421976"/>
            <a:ext cx="6895744" cy="4351338"/>
          </a:xfrm>
        </p:spPr>
        <p:txBody>
          <a:bodyPr>
            <a:normAutofit/>
          </a:bodyPr>
          <a:lstStyle/>
          <a:p>
            <a:r>
              <a:rPr lang="da-DK" dirty="0"/>
              <a:t>Ketty giver udtryk for, at hun synes, Thorkild havde et værdigt liv, fordi hans intellekt og personlighed ikke var ramt af sygdom.</a:t>
            </a:r>
          </a:p>
          <a:p>
            <a:r>
              <a:rPr lang="da-DK" dirty="0"/>
              <a:t>Thorkild derimod syntes ikke hans liv var værdigt, når han ikke længere kunne bruge sin krop og være ”Herre i eget hus”</a:t>
            </a:r>
          </a:p>
          <a:p>
            <a:r>
              <a:rPr lang="da-DK" dirty="0"/>
              <a:t>Hvad forstår I ved et værdigt liv?</a:t>
            </a:r>
          </a:p>
          <a:p>
            <a:r>
              <a:rPr lang="da-DK" dirty="0"/>
              <a:t>Ketty siger, at hun lovede Thorkild at hjælpe ham med at tage sit eget liv (assisteret selvmord). Hun siger, at hun var nødt til at give slip, og at hun ville gøre det af kærlighed til ham.</a:t>
            </a:r>
          </a:p>
          <a:p>
            <a:r>
              <a:rPr lang="da-DK" dirty="0"/>
              <a:t>Kan kærlighed legalisere drab?</a:t>
            </a:r>
          </a:p>
          <a:p>
            <a:r>
              <a:rPr lang="da-DK" dirty="0"/>
              <a:t>Hvordan mon Ketty ville have haft det bagefter, hvis hun havde udført assisteret selvmord på Thorkild? </a:t>
            </a:r>
          </a:p>
        </p:txBody>
      </p:sp>
      <p:pic>
        <p:nvPicPr>
          <p:cNvPr id="6" name="Billede 5">
            <a:extLst>
              <a:ext uri="{FF2B5EF4-FFF2-40B4-BE49-F238E27FC236}">
                <a16:creationId xmlns:a16="http://schemas.microsoft.com/office/drawing/2014/main" id="{D658C9B5-93A3-2344-B064-A638B18E7F3F}"/>
              </a:ext>
            </a:extLst>
          </p:cNvPr>
          <p:cNvPicPr>
            <a:picLocks noChangeAspect="1"/>
          </p:cNvPicPr>
          <p:nvPr/>
        </p:nvPicPr>
        <p:blipFill>
          <a:blip r:embed="rId2"/>
          <a:stretch>
            <a:fillRect/>
          </a:stretch>
        </p:blipFill>
        <p:spPr>
          <a:xfrm>
            <a:off x="8110576" y="2338811"/>
            <a:ext cx="3243224" cy="1823168"/>
          </a:xfrm>
          <a:prstGeom prst="rect">
            <a:avLst/>
          </a:prstGeom>
        </p:spPr>
      </p:pic>
      <p:sp>
        <p:nvSpPr>
          <p:cNvPr id="7" name="Rektangel 6">
            <a:extLst>
              <a:ext uri="{FF2B5EF4-FFF2-40B4-BE49-F238E27FC236}">
                <a16:creationId xmlns:a16="http://schemas.microsoft.com/office/drawing/2014/main" id="{530A9540-2BF2-904B-A091-FB9613C3A06D}"/>
              </a:ext>
            </a:extLst>
          </p:cNvPr>
          <p:cNvSpPr/>
          <p:nvPr/>
        </p:nvSpPr>
        <p:spPr>
          <a:xfrm>
            <a:off x="7996015" y="4274479"/>
            <a:ext cx="6096000" cy="523220"/>
          </a:xfrm>
          <a:prstGeom prst="rect">
            <a:avLst/>
          </a:prstGeom>
        </p:spPr>
        <p:txBody>
          <a:bodyPr>
            <a:spAutoFit/>
          </a:bodyPr>
          <a:lstStyle/>
          <a:p>
            <a:r>
              <a:rPr lang="da-DK" sz="1400" i="1" dirty="0"/>
              <a:t>Se klippet fra Go’ morgen Danmark (Ca. 11 min.) </a:t>
            </a:r>
            <a:r>
              <a:rPr lang="da-DK" sz="1400" i="1" dirty="0">
                <a:hlinkClick r:id="rId3"/>
              </a:rPr>
              <a:t>https://www.youtube.com/watch?v=Jd00PaVjVuo</a:t>
            </a:r>
            <a:endParaRPr lang="da-DK" sz="1400" i="1" dirty="0"/>
          </a:p>
        </p:txBody>
      </p:sp>
      <p:sp>
        <p:nvSpPr>
          <p:cNvPr id="8" name="Rektangel 7">
            <a:extLst>
              <a:ext uri="{FF2B5EF4-FFF2-40B4-BE49-F238E27FC236}">
                <a16:creationId xmlns:a16="http://schemas.microsoft.com/office/drawing/2014/main" id="{051F6B67-C4E2-8042-97C0-96250AB30692}"/>
              </a:ext>
            </a:extLst>
          </p:cNvPr>
          <p:cNvSpPr/>
          <p:nvPr/>
        </p:nvSpPr>
        <p:spPr>
          <a:xfrm>
            <a:off x="9816128" y="653242"/>
            <a:ext cx="1577947" cy="713006"/>
          </a:xfrm>
          <a:prstGeom prst="rect">
            <a:avLst/>
          </a:pr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9" name="Rektangel 8">
            <a:extLst>
              <a:ext uri="{FF2B5EF4-FFF2-40B4-BE49-F238E27FC236}">
                <a16:creationId xmlns:a16="http://schemas.microsoft.com/office/drawing/2014/main" id="{2A7E80DC-732D-6B40-9B45-35D3D30E1156}"/>
              </a:ext>
            </a:extLst>
          </p:cNvPr>
          <p:cNvSpPr/>
          <p:nvPr/>
        </p:nvSpPr>
        <p:spPr>
          <a:xfrm>
            <a:off x="10065305" y="816533"/>
            <a:ext cx="1079591" cy="369332"/>
          </a:xfrm>
          <a:prstGeom prst="rect">
            <a:avLst/>
          </a:prstGeom>
        </p:spPr>
        <p:txBody>
          <a:bodyPr wrap="none">
            <a:spAutoFit/>
          </a:bodyPr>
          <a:lstStyle/>
          <a:p>
            <a:r>
              <a:rPr lang="da-DK" b="1" dirty="0">
                <a:solidFill>
                  <a:schemeClr val="bg1"/>
                </a:solidFill>
              </a:rPr>
              <a:t>2. lektion</a:t>
            </a:r>
            <a:endParaRPr lang="da-DK" dirty="0">
              <a:solidFill>
                <a:schemeClr val="bg1"/>
              </a:solidFill>
            </a:endParaRPr>
          </a:p>
        </p:txBody>
      </p:sp>
    </p:spTree>
    <p:extLst>
      <p:ext uri="{BB962C8B-B14F-4D97-AF65-F5344CB8AC3E}">
        <p14:creationId xmlns:p14="http://schemas.microsoft.com/office/powerpoint/2010/main" val="39797896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8642B1-E176-CC49-BC5B-53F7CAFD4B97}"/>
              </a:ext>
            </a:extLst>
          </p:cNvPr>
          <p:cNvSpPr>
            <a:spLocks noGrp="1"/>
          </p:cNvSpPr>
          <p:nvPr>
            <p:ph type="title"/>
          </p:nvPr>
        </p:nvSpPr>
        <p:spPr/>
        <p:txBody>
          <a:bodyPr/>
          <a:lstStyle/>
          <a:p>
            <a:r>
              <a:rPr lang="da-DK" dirty="0">
                <a:solidFill>
                  <a:schemeClr val="accent1">
                    <a:lumMod val="50000"/>
                  </a:schemeClr>
                </a:solidFill>
              </a:rPr>
              <a:t>Konkret eksempel</a:t>
            </a:r>
            <a:endParaRPr lang="da-DK" dirty="0"/>
          </a:p>
        </p:txBody>
      </p:sp>
      <p:sp>
        <p:nvSpPr>
          <p:cNvPr id="3" name="Pladsholder til indhold 2">
            <a:extLst>
              <a:ext uri="{FF2B5EF4-FFF2-40B4-BE49-F238E27FC236}">
                <a16:creationId xmlns:a16="http://schemas.microsoft.com/office/drawing/2014/main" id="{D10163CB-9754-FD4D-828C-0589BAC55459}"/>
              </a:ext>
            </a:extLst>
          </p:cNvPr>
          <p:cNvSpPr>
            <a:spLocks noGrp="1"/>
          </p:cNvSpPr>
          <p:nvPr>
            <p:ph idx="1"/>
          </p:nvPr>
        </p:nvSpPr>
        <p:spPr>
          <a:xfrm>
            <a:off x="838200" y="2421976"/>
            <a:ext cx="6306084" cy="4351338"/>
          </a:xfrm>
        </p:spPr>
        <p:txBody>
          <a:bodyPr/>
          <a:lstStyle/>
          <a:p>
            <a:r>
              <a:rPr lang="da-DK" dirty="0">
                <a:latin typeface="Calibri" panose="020F0502020204030204" pitchFamily="34" charset="0"/>
                <a:ea typeface="Calibri" panose="020F0502020204030204" pitchFamily="34" charset="0"/>
                <a:cs typeface="Times New Roman" panose="02020603050405020304" pitchFamily="18" charset="0"/>
              </a:rPr>
              <a:t>Måske kender du Sara Glerup. Hun har medvirket i X-Faktor, men ud over dette, er hun også aktiv i kampagnen ”Ikke død endnu”. Hvorfor tror du, det er vigtigt for hende at medvirke i denne kampagne?</a:t>
            </a:r>
            <a:endParaRPr lang="da-DK" sz="16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4" name="Billede 3">
            <a:extLst>
              <a:ext uri="{FF2B5EF4-FFF2-40B4-BE49-F238E27FC236}">
                <a16:creationId xmlns:a16="http://schemas.microsoft.com/office/drawing/2014/main" id="{D687096A-D700-0A49-94E0-67609D569675}"/>
              </a:ext>
            </a:extLst>
          </p:cNvPr>
          <p:cNvPicPr>
            <a:picLocks noChangeAspect="1"/>
          </p:cNvPicPr>
          <p:nvPr/>
        </p:nvPicPr>
        <p:blipFill>
          <a:blip r:embed="rId2"/>
          <a:stretch>
            <a:fillRect/>
          </a:stretch>
        </p:blipFill>
        <p:spPr>
          <a:xfrm>
            <a:off x="7905735" y="2421976"/>
            <a:ext cx="3358580" cy="2087766"/>
          </a:xfrm>
          <a:prstGeom prst="rect">
            <a:avLst/>
          </a:prstGeom>
        </p:spPr>
      </p:pic>
      <p:sp>
        <p:nvSpPr>
          <p:cNvPr id="5" name="Rektangel 4">
            <a:extLst>
              <a:ext uri="{FF2B5EF4-FFF2-40B4-BE49-F238E27FC236}">
                <a16:creationId xmlns:a16="http://schemas.microsoft.com/office/drawing/2014/main" id="{8E97CC89-26B7-9A4C-97EB-7EAE46EED3F5}"/>
              </a:ext>
            </a:extLst>
          </p:cNvPr>
          <p:cNvSpPr/>
          <p:nvPr/>
        </p:nvSpPr>
        <p:spPr>
          <a:xfrm>
            <a:off x="7810856" y="4620890"/>
            <a:ext cx="4003725" cy="312586"/>
          </a:xfrm>
          <a:prstGeom prst="rect">
            <a:avLst/>
          </a:prstGeom>
        </p:spPr>
        <p:txBody>
          <a:bodyPr wrap="none">
            <a:spAutoFit/>
          </a:bodyPr>
          <a:lstStyle/>
          <a:p>
            <a:pPr>
              <a:lnSpc>
                <a:spcPct val="107000"/>
              </a:lnSpc>
              <a:spcAft>
                <a:spcPts val="800"/>
              </a:spcAft>
            </a:pPr>
            <a:r>
              <a:rPr lang="da-DK" sz="14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3"/>
              </a:rPr>
              <a:t>https://www.youtube.com/watch?v=QqrUT9TWfFQ</a:t>
            </a:r>
            <a:r>
              <a:rPr lang="da-DK" sz="1400" u="sng" dirty="0">
                <a:solidFill>
                  <a:srgbClr val="0563C1"/>
                </a:solidFill>
                <a:latin typeface="Calibri" panose="020F0502020204030204" pitchFamily="34" charset="0"/>
                <a:ea typeface="Calibri" panose="020F0502020204030204" pitchFamily="34" charset="0"/>
                <a:cs typeface="Times New Roman" panose="02020603050405020304" pitchFamily="18" charset="0"/>
              </a:rPr>
              <a:t> </a:t>
            </a:r>
            <a:endParaRPr lang="da-DK" sz="1400"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566839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6329D9-0070-B849-A586-7EF360FCF57D}"/>
              </a:ext>
            </a:extLst>
          </p:cNvPr>
          <p:cNvSpPr>
            <a:spLocks noGrp="1"/>
          </p:cNvSpPr>
          <p:nvPr>
            <p:ph type="title"/>
          </p:nvPr>
        </p:nvSpPr>
        <p:spPr/>
        <p:txBody>
          <a:bodyPr/>
          <a:lstStyle/>
          <a:p>
            <a:r>
              <a:rPr lang="da-DK" dirty="0"/>
              <a:t>Genkende forskellige anskuelser</a:t>
            </a:r>
          </a:p>
        </p:txBody>
      </p:sp>
      <p:sp>
        <p:nvSpPr>
          <p:cNvPr id="3" name="Pladsholder til tekst 2">
            <a:extLst>
              <a:ext uri="{FF2B5EF4-FFF2-40B4-BE49-F238E27FC236}">
                <a16:creationId xmlns:a16="http://schemas.microsoft.com/office/drawing/2014/main" id="{2001B1B0-CEB6-E841-812E-BBB2418535BF}"/>
              </a:ext>
            </a:extLst>
          </p:cNvPr>
          <p:cNvSpPr>
            <a:spLocks noGrp="1"/>
          </p:cNvSpPr>
          <p:nvPr>
            <p:ph type="body" idx="1"/>
          </p:nvPr>
        </p:nvSpPr>
        <p:spPr/>
        <p:txBody>
          <a:bodyPr/>
          <a:lstStyle/>
          <a:p>
            <a:r>
              <a:rPr lang="da-DK" dirty="0"/>
              <a:t>Kristendommens syn på aktiv dødshjælp </a:t>
            </a:r>
          </a:p>
          <a:p>
            <a:r>
              <a:rPr lang="da-DK" dirty="0"/>
              <a:t>Religionernes syn på aktiv dødshjælp </a:t>
            </a:r>
          </a:p>
        </p:txBody>
      </p:sp>
    </p:spTree>
    <p:extLst>
      <p:ext uri="{BB962C8B-B14F-4D97-AF65-F5344CB8AC3E}">
        <p14:creationId xmlns:p14="http://schemas.microsoft.com/office/powerpoint/2010/main" val="11412522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5C1DB8F-1AA7-874F-A9F4-2E46A3F8DDF3}"/>
              </a:ext>
            </a:extLst>
          </p:cNvPr>
          <p:cNvSpPr>
            <a:spLocks noGrp="1"/>
          </p:cNvSpPr>
          <p:nvPr>
            <p:ph type="title"/>
          </p:nvPr>
        </p:nvSpPr>
        <p:spPr/>
        <p:txBody>
          <a:bodyPr/>
          <a:lstStyle/>
          <a:p>
            <a:r>
              <a:rPr lang="da-DK" dirty="0">
                <a:solidFill>
                  <a:schemeClr val="accent1">
                    <a:lumMod val="50000"/>
                  </a:schemeClr>
                </a:solidFill>
              </a:rPr>
              <a:t>Kristendommen</a:t>
            </a:r>
            <a:endParaRPr lang="da-DK" dirty="0"/>
          </a:p>
        </p:txBody>
      </p:sp>
      <p:sp>
        <p:nvSpPr>
          <p:cNvPr id="3" name="Pladsholder til indhold 2">
            <a:extLst>
              <a:ext uri="{FF2B5EF4-FFF2-40B4-BE49-F238E27FC236}">
                <a16:creationId xmlns:a16="http://schemas.microsoft.com/office/drawing/2014/main" id="{E603EBDF-FB6C-2F48-ACFB-2A8C72DCBC82}"/>
              </a:ext>
            </a:extLst>
          </p:cNvPr>
          <p:cNvSpPr>
            <a:spLocks noGrp="1"/>
          </p:cNvSpPr>
          <p:nvPr>
            <p:ph idx="1"/>
          </p:nvPr>
        </p:nvSpPr>
        <p:spPr/>
        <p:txBody>
          <a:bodyPr>
            <a:noAutofit/>
          </a:bodyPr>
          <a:lstStyle/>
          <a:p>
            <a:r>
              <a:rPr lang="da-DK" dirty="0"/>
              <a:t>Når man i faget kristendom skal forholde sig til aktiv dødshjælp, er det væsentligt at se på, hvad Bibelen siger om Gud. Hvem er Gud? </a:t>
            </a:r>
          </a:p>
          <a:p>
            <a:r>
              <a:rPr lang="da-DK" dirty="0"/>
              <a:t>I 1 Mos 1 møder vi Gud som skaberen og opretholderen. Han skaber verden i en orden, i en rækkefølge: </a:t>
            </a:r>
          </a:p>
          <a:p>
            <a:r>
              <a:rPr lang="da-DK" dirty="0"/>
              <a:t>I begyndelsen skabte Gud himmelen og jorden: </a:t>
            </a:r>
          </a:p>
          <a:p>
            <a:r>
              <a:rPr lang="da-DK" dirty="0"/>
              <a:t>Lav en oversigt over skabelsesordenen. Henvis til de konkrete skriftsteder fra Første Mosebogs to første kapitler: </a:t>
            </a:r>
          </a:p>
          <a:p>
            <a:r>
              <a:rPr lang="da-DK" dirty="0"/>
              <a:t>1. dag: </a:t>
            </a:r>
          </a:p>
          <a:p>
            <a:r>
              <a:rPr lang="da-DK" dirty="0"/>
              <a:t>2. dag: </a:t>
            </a:r>
          </a:p>
          <a:p>
            <a:r>
              <a:rPr lang="da-DK" dirty="0"/>
              <a:t>3. dag: </a:t>
            </a:r>
          </a:p>
          <a:p>
            <a:r>
              <a:rPr lang="da-DK" dirty="0"/>
              <a:t>4. dag: </a:t>
            </a:r>
          </a:p>
          <a:p>
            <a:r>
              <a:rPr lang="da-DK" dirty="0"/>
              <a:t>5. dag: </a:t>
            </a:r>
          </a:p>
          <a:p>
            <a:r>
              <a:rPr lang="da-DK" dirty="0"/>
              <a:t>6. dag: </a:t>
            </a:r>
          </a:p>
          <a:p>
            <a:r>
              <a:rPr lang="da-DK" dirty="0"/>
              <a:t>7. dag: </a:t>
            </a:r>
          </a:p>
          <a:p>
            <a:endParaRPr lang="da-DK" dirty="0"/>
          </a:p>
        </p:txBody>
      </p:sp>
      <p:sp>
        <p:nvSpPr>
          <p:cNvPr id="6" name="Rektangel 5">
            <a:extLst>
              <a:ext uri="{FF2B5EF4-FFF2-40B4-BE49-F238E27FC236}">
                <a16:creationId xmlns:a16="http://schemas.microsoft.com/office/drawing/2014/main" id="{A48295FC-C31E-4D48-90D5-9BAAD4805988}"/>
              </a:ext>
            </a:extLst>
          </p:cNvPr>
          <p:cNvSpPr/>
          <p:nvPr/>
        </p:nvSpPr>
        <p:spPr>
          <a:xfrm>
            <a:off x="9816128" y="653242"/>
            <a:ext cx="1577947" cy="713006"/>
          </a:xfrm>
          <a:prstGeom prst="rect">
            <a:avLst/>
          </a:pr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7" name="Rektangel 6">
            <a:extLst>
              <a:ext uri="{FF2B5EF4-FFF2-40B4-BE49-F238E27FC236}">
                <a16:creationId xmlns:a16="http://schemas.microsoft.com/office/drawing/2014/main" id="{BF33E3CE-BD17-DE43-8C45-4FA64EEDB868}"/>
              </a:ext>
            </a:extLst>
          </p:cNvPr>
          <p:cNvSpPr/>
          <p:nvPr/>
        </p:nvSpPr>
        <p:spPr>
          <a:xfrm>
            <a:off x="10065305" y="816533"/>
            <a:ext cx="1079591" cy="369332"/>
          </a:xfrm>
          <a:prstGeom prst="rect">
            <a:avLst/>
          </a:prstGeom>
        </p:spPr>
        <p:txBody>
          <a:bodyPr wrap="none">
            <a:spAutoFit/>
          </a:bodyPr>
          <a:lstStyle/>
          <a:p>
            <a:r>
              <a:rPr lang="da-DK" b="1" dirty="0">
                <a:solidFill>
                  <a:schemeClr val="bg1"/>
                </a:solidFill>
              </a:rPr>
              <a:t>3. lektion</a:t>
            </a:r>
            <a:endParaRPr lang="da-DK" dirty="0">
              <a:solidFill>
                <a:schemeClr val="bg1"/>
              </a:solidFill>
            </a:endParaRPr>
          </a:p>
        </p:txBody>
      </p:sp>
    </p:spTree>
    <p:extLst>
      <p:ext uri="{BB962C8B-B14F-4D97-AF65-F5344CB8AC3E}">
        <p14:creationId xmlns:p14="http://schemas.microsoft.com/office/powerpoint/2010/main" val="3465631921"/>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32CD9B62652CFC49B10A53D37456A484" ma:contentTypeVersion="10" ma:contentTypeDescription="Opret et nyt dokument." ma:contentTypeScope="" ma:versionID="aa4f84cbf17a86cea863286fc72db31c">
  <xsd:schema xmlns:xsd="http://www.w3.org/2001/XMLSchema" xmlns:xs="http://www.w3.org/2001/XMLSchema" xmlns:p="http://schemas.microsoft.com/office/2006/metadata/properties" xmlns:ns2="11feb33f-abdb-4ce5-8822-6a4a15d1ce4b" targetNamespace="http://schemas.microsoft.com/office/2006/metadata/properties" ma:root="true" ma:fieldsID="b6abd843cb4ffcc404ced4f323c1fc96" ns2:_="">
    <xsd:import namespace="11feb33f-abdb-4ce5-8822-6a4a15d1ce4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feb33f-abdb-4ce5-8822-6a4a15d1ce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338590D-E871-42AA-935A-D5CCD428E17B}"/>
</file>

<file path=customXml/itemProps2.xml><?xml version="1.0" encoding="utf-8"?>
<ds:datastoreItem xmlns:ds="http://schemas.openxmlformats.org/officeDocument/2006/customXml" ds:itemID="{41986556-D27B-48B8-8301-612E35790B95}"/>
</file>

<file path=customXml/itemProps3.xml><?xml version="1.0" encoding="utf-8"?>
<ds:datastoreItem xmlns:ds="http://schemas.openxmlformats.org/officeDocument/2006/customXml" ds:itemID="{E1A756D2-C689-47FB-B95D-065533F4F0B0}"/>
</file>

<file path=docProps/app.xml><?xml version="1.0" encoding="utf-8"?>
<Properties xmlns="http://schemas.openxmlformats.org/officeDocument/2006/extended-properties" xmlns:vt="http://schemas.openxmlformats.org/officeDocument/2006/docPropsVTypes">
  <Template>Office Theme</Template>
  <TotalTime>337</TotalTime>
  <Words>2370</Words>
  <Application>Microsoft Macintosh PowerPoint</Application>
  <PresentationFormat>Widescreen</PresentationFormat>
  <Paragraphs>191</Paragraphs>
  <Slides>26</Slides>
  <Notes>0</Notes>
  <HiddenSlides>0</HiddenSlides>
  <MMClips>0</MMClips>
  <ScaleCrop>false</ScaleCrop>
  <HeadingPairs>
    <vt:vector size="6" baseType="variant">
      <vt:variant>
        <vt:lpstr>Benyttede skrifttyper</vt:lpstr>
      </vt:variant>
      <vt:variant>
        <vt:i4>5</vt:i4>
      </vt:variant>
      <vt:variant>
        <vt:lpstr>Tema</vt:lpstr>
      </vt:variant>
      <vt:variant>
        <vt:i4>1</vt:i4>
      </vt:variant>
      <vt:variant>
        <vt:lpstr>Slidetitler</vt:lpstr>
      </vt:variant>
      <vt:variant>
        <vt:i4>26</vt:i4>
      </vt:variant>
    </vt:vector>
  </HeadingPairs>
  <TitlesOfParts>
    <vt:vector size="32" baseType="lpstr">
      <vt:lpstr>Arial</vt:lpstr>
      <vt:lpstr>Calibri</vt:lpstr>
      <vt:lpstr>Calibri Light</vt:lpstr>
      <vt:lpstr>Symbol</vt:lpstr>
      <vt:lpstr>Times New Roman</vt:lpstr>
      <vt:lpstr>Office-tema</vt:lpstr>
      <vt:lpstr>Etik og Livsfilosofi: Aktiv dødshjælp</vt:lpstr>
      <vt:lpstr>Formål  </vt:lpstr>
      <vt:lpstr>Lektionsplan</vt:lpstr>
      <vt:lpstr>Hvad er et etisk dilemma?</vt:lpstr>
      <vt:lpstr>Hvad er Aktiv dødshjælp? </vt:lpstr>
      <vt:lpstr>Debat</vt:lpstr>
      <vt:lpstr>Konkret eksempel</vt:lpstr>
      <vt:lpstr>Genkende forskellige anskuelser</vt:lpstr>
      <vt:lpstr>Kristendommen</vt:lpstr>
      <vt:lpstr>Gud er….</vt:lpstr>
      <vt:lpstr>Mennesket er…</vt:lpstr>
      <vt:lpstr>Religionernes syn på aktiv Dødshjælp</vt:lpstr>
      <vt:lpstr>Lav kolonnenotat</vt:lpstr>
      <vt:lpstr>Manifester</vt:lpstr>
      <vt:lpstr>Egen stillingtagen og perspektivering… </vt:lpstr>
      <vt:lpstr>Menneskesyn</vt:lpstr>
      <vt:lpstr>Det kristne menneskesyn </vt:lpstr>
      <vt:lpstr>Det humanistiske menneskesyn </vt:lpstr>
      <vt:lpstr>Det funktionalistiske menneskesyn </vt:lpstr>
      <vt:lpstr>Diskuter og perspektiver</vt:lpstr>
      <vt:lpstr>Brev</vt:lpstr>
      <vt:lpstr>Etiske principper  </vt:lpstr>
      <vt:lpstr>Nytteetik eller konsekvensetik </vt:lpstr>
      <vt:lpstr>Pligtetik</vt:lpstr>
      <vt:lpstr>Sindelagsetik eller dydsetik </vt:lpstr>
      <vt:lpstr>Afslutningsopgave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Laila Nygaard</dc:creator>
  <cp:lastModifiedBy>Laila Nygaard</cp:lastModifiedBy>
  <cp:revision>18</cp:revision>
  <dcterms:created xsi:type="dcterms:W3CDTF">2018-10-16T08:16:12Z</dcterms:created>
  <dcterms:modified xsi:type="dcterms:W3CDTF">2018-10-26T10:57:41Z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0x01010032CD9B62652CFC49B10A53D37456A484</vt:lpwstr>
  </property>
</Properties>
</file>