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64" r:id="rId3"/>
    <p:sldId id="259" r:id="rId4"/>
    <p:sldId id="287" r:id="rId5"/>
    <p:sldId id="269" r:id="rId6"/>
    <p:sldId id="305" r:id="rId7"/>
    <p:sldId id="317" r:id="rId8"/>
    <p:sldId id="308" r:id="rId9"/>
    <p:sldId id="309" r:id="rId10"/>
    <p:sldId id="318" r:id="rId11"/>
    <p:sldId id="310" r:id="rId12"/>
    <p:sldId id="304" r:id="rId13"/>
    <p:sldId id="311" r:id="rId14"/>
    <p:sldId id="319" r:id="rId15"/>
    <p:sldId id="321" r:id="rId16"/>
    <p:sldId id="330" r:id="rId17"/>
    <p:sldId id="331" r:id="rId18"/>
    <p:sldId id="312" r:id="rId19"/>
    <p:sldId id="320" r:id="rId20"/>
    <p:sldId id="323" r:id="rId21"/>
    <p:sldId id="313" r:id="rId22"/>
    <p:sldId id="314" r:id="rId23"/>
    <p:sldId id="315" r:id="rId24"/>
    <p:sldId id="322" r:id="rId25"/>
    <p:sldId id="324" r:id="rId26"/>
    <p:sldId id="325" r:id="rId27"/>
    <p:sldId id="326" r:id="rId28"/>
    <p:sldId id="327" r:id="rId29"/>
    <p:sldId id="328" r:id="rId30"/>
    <p:sldId id="316" r:id="rId3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E4F"/>
    <a:srgbClr val="3E5044"/>
    <a:srgbClr val="B8D2C2"/>
    <a:srgbClr val="849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33"/>
    <p:restoredTop sz="96327"/>
  </p:normalViewPr>
  <p:slideViewPr>
    <p:cSldViewPr snapToGrid="0">
      <p:cViewPr varScale="1">
        <p:scale>
          <a:sx n="108" d="100"/>
          <a:sy n="108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3095F-74C3-5E46-9B91-98AB8BA459AD}" type="datetimeFigureOut">
              <a:rPr lang="da-DK" smtClean="0"/>
              <a:t>04.11.2022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4D41D-479C-E74B-A4C3-1B3E35D3027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795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3FFFB-5427-C0AB-2E34-9D27F64DD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D353F70-0C49-1710-37B5-ACBA999FE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42F676A-440A-D53D-0486-6337340F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DD30-B3AE-054D-84B9-0C53DCA341DC}" type="datetime1">
              <a:rPr lang="da-DK" smtClean="0"/>
              <a:t>04.11.2022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61EA2AA-2C96-7FC9-D430-9400B1E7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8E431B-5748-91B5-5802-AE758E21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  <p:pic>
        <p:nvPicPr>
          <p:cNvPr id="9" name="Billede 8" descr="Et billede, der indeholder tekst, udendørs&#10;&#10;Automatisk genereret beskrivelse">
            <a:extLst>
              <a:ext uri="{FF2B5EF4-FFF2-40B4-BE49-F238E27FC236}">
                <a16:creationId xmlns:a16="http://schemas.microsoft.com/office/drawing/2014/main" id="{F398FD3F-942D-C397-2249-565274EEA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480"/>
          <a:stretch/>
        </p:blipFill>
        <p:spPr>
          <a:xfrm>
            <a:off x="139781" y="6182879"/>
            <a:ext cx="482438" cy="5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0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E558F-8B13-200E-8267-432B3AD6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86730B5-565D-7ED5-7B1D-53FCAD7E7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594657-9259-7844-54B5-6F5C81AA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1324-5D1F-DB43-A9C5-F406A7E01EE7}" type="datetime1">
              <a:rPr lang="da-DK" smtClean="0"/>
              <a:t>04.11.2022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8F89C1-50F7-5BFC-2DFC-026E0D63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E0AAA4-9F4F-73A9-CDBA-FE8B1927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107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ED567F8-9F2B-5B83-C0B9-769483F95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E0103F3-E711-2ECD-C9F9-88F23C95F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F5753D-9A90-9A0D-72B5-08A74A2C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81BC-3052-7A4F-B95B-83D65CF4D082}" type="datetime1">
              <a:rPr lang="da-DK" smtClean="0"/>
              <a:t>04.11.2022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955BED-1E11-3BF2-54DE-9FA66B19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4CB94EA-E6B9-F479-D7EF-9221C84B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972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FEDF8-6D05-175E-12C2-C3DFB102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2A1011F-B5A2-EB4F-C57A-A009AB0E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56A2-1C95-2B4A-98EE-90DD5BD0173E}" type="datetime1">
              <a:rPr lang="da-DK" smtClean="0"/>
              <a:t>04.11.2022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E902E17-2EB4-D10B-842D-B811B177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9EF7DB9-DC1F-87C8-F27F-66FD9FD2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216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B6C73-5B9A-D3A9-91C7-02499212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9A39C7-D37B-92F8-18D6-DD37FF0B4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C70E32-73B6-06E0-0DE6-FFA16B79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4E6A-B1D3-3E4D-85F9-2E1125156608}" type="datetime1">
              <a:rPr lang="da-DK" smtClean="0"/>
              <a:t>04.11.2022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68455D-517D-E3BD-532A-4CCF120C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E90DB3-EFE1-FA9C-9BC7-E3FD7C46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307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3DCC6-B0AF-1136-2051-5A2DD2DB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C7AE4D9-4892-B551-0C08-B9FC93ACD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FD4CE1-15BA-94BE-EC49-9E69500E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5CC-DCB6-C441-AC86-28EABB0F07EF}" type="datetime1">
              <a:rPr lang="da-DK" smtClean="0"/>
              <a:t>04.11.2022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CB8EC9-E280-19B0-3005-33613B17A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FDF585A-3AD1-BA20-D444-AABCAB19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368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79F0C-43E8-2638-DB4C-DEE29CA2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26213C-586E-7285-BABE-1D118E9EB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383151A-16C6-C47E-4008-2A34D7AFC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3207931-80C3-78F2-6A70-1410C1BF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527B-220A-0843-AEFC-FC6981CD50F1}" type="datetime1">
              <a:rPr lang="da-DK" smtClean="0"/>
              <a:t>04.11.2022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C7940FE-0044-9E60-17C2-87D2F6A5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33E7B9D-8ED4-434D-7BDD-5FEEEAE9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826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D4265-1D37-2250-8C18-7CCD2D3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477840-5580-5416-8D34-A5354B4F9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AA20B2B-B957-49FE-E827-9D40DC894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70065F4-D2ED-C3EC-1400-37D1631F9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A3E8FCE-FF7E-B482-3AC5-476CD019A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099098E-8D46-D38F-617D-DD98912CB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CF34-C914-8447-AFF6-53918036C622}" type="datetime1">
              <a:rPr lang="da-DK" smtClean="0"/>
              <a:t>04.11.2022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0A95A5D-39FC-0702-8C57-EFE537F05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24CDFBD-BE1E-069F-B121-1073A335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649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E2246-E3CA-C91F-77C9-4B47F908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FCE2BD2-86F7-2BDA-F904-E5B3291DF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EF9D-889C-E24D-89B5-E3C6EC3FC871}" type="datetime1">
              <a:rPr lang="da-DK" smtClean="0"/>
              <a:t>04.11.2022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9D73323-A2CC-145D-CA25-C1B3757A6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6F2BF5F-0D5E-5327-126C-A97CC208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849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0F38CC2-4ADA-7EBC-EED4-039505DB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8D38-250F-564B-9288-087BBFD37486}" type="datetime1">
              <a:rPr lang="da-DK" smtClean="0"/>
              <a:t>04.11.2022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D255926-D3B3-91E4-E768-B7AA6ABB0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6533BD3-DC2E-E1FB-2A50-1E7C774A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070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8E80B-0583-3307-8593-8DBB0DBC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D1A3C3-80D1-7F77-A38B-E34AF5436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7BDE3DA-4707-83B5-3608-6B65E3932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750B38B-3885-BD22-7B57-9822EFFA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C2A4-8BD5-5F4A-85E9-03592641DF5E}" type="datetime1">
              <a:rPr lang="da-DK" smtClean="0"/>
              <a:t>04.11.2022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D3CF053-DBA5-BB4F-9DD1-BFF28873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8A1D930-4D36-E0C9-123B-12043BA6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82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ECAFE-E172-08F7-26F9-D0AC78B2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7E3B91E-C481-C1AE-4D26-960CBF320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836A61C-3CBF-5F79-99D9-BC27C55D0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C6C52EB-9BB9-23DA-383E-8A680ED8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8B1-2F29-4843-AF60-37791B06171F}" type="datetime1">
              <a:rPr lang="da-DK" smtClean="0"/>
              <a:t>04.11.2022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B424331-B26C-54F2-A00B-48F8B97C6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A6B4FCA-359C-165C-FDFC-2509FDE0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289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7DE418F-E806-3784-4D8C-EFBE19E3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63115C-D0F6-FE45-D760-7297CB863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B430666-A899-70A5-E8E3-5BF5DCEA4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DCC16-967A-7649-8E28-33690D0F8D2D}" type="datetime1">
              <a:rPr lang="da-DK" smtClean="0"/>
              <a:t>04.11.2022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77D392-9993-ED12-CE53-DDB77DB4F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6E58B6-4527-526E-7BA9-CA6CAC5AE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CD767-E5CA-8B45-B71B-ADE0E6A77CD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441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12">
            <a:extLst>
              <a:ext uri="{FF2B5EF4-FFF2-40B4-BE49-F238E27FC236}">
                <a16:creationId xmlns:a16="http://schemas.microsoft.com/office/drawing/2014/main" id="{1D196C66-2350-3A1E-7850-210089007B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7211" r="-21" b="27163"/>
          <a:stretch/>
        </p:blipFill>
        <p:spPr bwMode="auto">
          <a:xfrm>
            <a:off x="23723" y="1280391"/>
            <a:ext cx="12131086" cy="3679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F08E4F"/>
          </a:solidFill>
        </p:spPr>
        <p:txBody>
          <a:bodyPr anchor="ctr">
            <a:normAutofit/>
          </a:bodyPr>
          <a:lstStyle/>
          <a:p>
            <a:r>
              <a:rPr lang="da-DK" sz="4400" b="1" dirty="0">
                <a:solidFill>
                  <a:schemeClr val="bg1"/>
                </a:solidFill>
                <a:latin typeface="Barlow SemiBold" pitchFamily="2" charset="77"/>
                <a:ea typeface="Baskerville" panose="02020502070401020303" pitchFamily="18" charset="0"/>
              </a:rPr>
              <a:t>Skoleledermøde </a:t>
            </a:r>
            <a:r>
              <a:rPr lang="da-DK" sz="4400" b="1" dirty="0" err="1">
                <a:solidFill>
                  <a:schemeClr val="bg1"/>
                </a:solidFill>
                <a:latin typeface="Barlow SemiBold" pitchFamily="2" charset="77"/>
                <a:ea typeface="Baskerville" panose="02020502070401020303" pitchFamily="18" charset="0"/>
              </a:rPr>
              <a:t>nov</a:t>
            </a:r>
            <a:r>
              <a:rPr lang="da-DK" sz="4400" b="1" dirty="0">
                <a:solidFill>
                  <a:schemeClr val="bg1"/>
                </a:solidFill>
                <a:latin typeface="Barlow SemiBold" pitchFamily="2" charset="77"/>
                <a:ea typeface="Baskerville" panose="02020502070401020303" pitchFamily="18" charset="0"/>
              </a:rPr>
              <a:t> ‘22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2" y="5641893"/>
            <a:ext cx="8861854" cy="607498"/>
          </a:xfrm>
        </p:spPr>
        <p:txBody>
          <a:bodyPr>
            <a:normAutofit/>
          </a:bodyPr>
          <a:lstStyle/>
          <a:p>
            <a:pPr algn="l"/>
            <a:r>
              <a:rPr lang="da-DK" sz="1600" dirty="0">
                <a:solidFill>
                  <a:srgbClr val="3E5044"/>
                </a:solidFill>
                <a:latin typeface="Barlow" pitchFamily="2" charset="77"/>
              </a:rPr>
              <a:t>Alme Friskole, 1. november og Lukas-Skolen 3. november 2022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38FA70F-A6B7-8782-8A29-F131D6E5E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45" y="4962448"/>
            <a:ext cx="12204000" cy="984525"/>
          </a:xfrm>
          <a:prstGeom prst="rect">
            <a:avLst/>
          </a:prstGeom>
        </p:spPr>
      </p:pic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FCF08CD-2126-AD40-4F79-3FBDA2CA7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2" y="6173211"/>
            <a:ext cx="2251706" cy="61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8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8C7A-6AC2-E8B6-2FC2-B11A7E3A3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3D15-8976-0BDE-E1B1-BD4EF3323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1268"/>
            <a:ext cx="10515600" cy="5535695"/>
          </a:xfrm>
        </p:spPr>
        <p:txBody>
          <a:bodyPr>
            <a:normAutofit/>
          </a:bodyPr>
          <a:lstStyle/>
          <a:p>
            <a:r>
              <a:rPr lang="en-DK" dirty="0">
                <a:solidFill>
                  <a:srgbClr val="F08E4F"/>
                </a:solidFill>
              </a:rPr>
              <a:t>Problemstilling: STUK går meget tæt på FKF-skolernes vedtægter under overskriften “Frihed og folkestyre”</a:t>
            </a:r>
          </a:p>
          <a:p>
            <a:r>
              <a:rPr lang="en-DK" dirty="0">
                <a:solidFill>
                  <a:srgbClr val="F08E4F"/>
                </a:solidFill>
              </a:rPr>
              <a:t>Kerneudfordring: “Bibelens ord må ikke drages </a:t>
            </a:r>
            <a:r>
              <a:rPr lang="en-GB" dirty="0">
                <a:solidFill>
                  <a:srgbClr val="F08E4F"/>
                </a:solidFill>
              </a:rPr>
              <a:t>i</a:t>
            </a:r>
            <a:r>
              <a:rPr lang="en-DK" dirty="0">
                <a:solidFill>
                  <a:srgbClr val="F08E4F"/>
                </a:solidFill>
              </a:rPr>
              <a:t> tvivl”</a:t>
            </a:r>
          </a:p>
          <a:p>
            <a:pPr lvl="1"/>
            <a:r>
              <a:rPr lang="en-DK" dirty="0">
                <a:solidFill>
                  <a:srgbClr val="F08E4F"/>
                </a:solidFill>
              </a:rPr>
              <a:t>Klassisk teologi kontra liberal teologi</a:t>
            </a:r>
          </a:p>
          <a:p>
            <a:pPr lvl="1"/>
            <a:r>
              <a:rPr lang="en-DK" dirty="0">
                <a:solidFill>
                  <a:srgbClr val="F08E4F"/>
                </a:solidFill>
              </a:rPr>
              <a:t>Teologisk manifest kontra fri, kristen skoleformulering</a:t>
            </a:r>
          </a:p>
          <a:p>
            <a:pPr lvl="1"/>
            <a:r>
              <a:rPr lang="en-DK" dirty="0">
                <a:solidFill>
                  <a:srgbClr val="F08E4F"/>
                </a:solidFill>
              </a:rPr>
              <a:t>Nyformulering/selvbesindelse kontra “armen om på ryggen”</a:t>
            </a:r>
          </a:p>
          <a:p>
            <a:r>
              <a:rPr lang="en-DK" dirty="0">
                <a:solidFill>
                  <a:srgbClr val="F08E4F"/>
                </a:solidFill>
              </a:rPr>
              <a:t>Fra møde med STUK 25/10:</a:t>
            </a:r>
          </a:p>
          <a:p>
            <a:pPr lvl="1"/>
            <a:r>
              <a:rPr lang="en-DK" dirty="0">
                <a:solidFill>
                  <a:srgbClr val="F08E4F"/>
                </a:solidFill>
              </a:rPr>
              <a:t>Markering af alvoren </a:t>
            </a:r>
            <a:r>
              <a:rPr lang="en-GB" dirty="0" err="1">
                <a:solidFill>
                  <a:srgbClr val="F08E4F"/>
                </a:solidFill>
              </a:rPr>
              <a:t>i</a:t>
            </a:r>
            <a:r>
              <a:rPr lang="en-GB" dirty="0">
                <a:solidFill>
                  <a:srgbClr val="F08E4F"/>
                </a:solidFill>
              </a:rPr>
              <a:t> at </a:t>
            </a:r>
            <a:r>
              <a:rPr lang="en-GB" dirty="0" err="1">
                <a:solidFill>
                  <a:srgbClr val="F08E4F"/>
                </a:solidFill>
              </a:rPr>
              <a:t>gå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tæt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på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vedtægten</a:t>
            </a:r>
            <a:endParaRPr lang="en-GB" dirty="0">
              <a:solidFill>
                <a:srgbClr val="F08E4F"/>
              </a:solidFill>
            </a:endParaRPr>
          </a:p>
          <a:p>
            <a:pPr lvl="1"/>
            <a:r>
              <a:rPr lang="en-GB" dirty="0" err="1">
                <a:solidFill>
                  <a:srgbClr val="F08E4F"/>
                </a:solidFill>
              </a:rPr>
              <a:t>Forventning</a:t>
            </a:r>
            <a:r>
              <a:rPr lang="en-GB" dirty="0">
                <a:solidFill>
                  <a:srgbClr val="F08E4F"/>
                </a:solidFill>
              </a:rPr>
              <a:t> om </a:t>
            </a:r>
            <a:r>
              <a:rPr lang="en-GB" dirty="0" err="1">
                <a:solidFill>
                  <a:srgbClr val="F08E4F"/>
                </a:solidFill>
              </a:rPr>
              <a:t>afklaring</a:t>
            </a:r>
            <a:r>
              <a:rPr lang="en-GB" dirty="0">
                <a:solidFill>
                  <a:srgbClr val="F08E4F"/>
                </a:solidFill>
              </a:rPr>
              <a:t> for de 13 private </a:t>
            </a:r>
            <a:r>
              <a:rPr lang="en-GB" dirty="0" err="1">
                <a:solidFill>
                  <a:srgbClr val="F08E4F"/>
                </a:solidFill>
              </a:rPr>
              <a:t>skoler</a:t>
            </a:r>
            <a:endParaRPr lang="en-GB" dirty="0">
              <a:solidFill>
                <a:srgbClr val="F08E4F"/>
              </a:solidFill>
            </a:endParaRPr>
          </a:p>
          <a:p>
            <a:pPr lvl="1"/>
            <a:r>
              <a:rPr lang="en-GB" dirty="0" err="1">
                <a:solidFill>
                  <a:srgbClr val="F08E4F"/>
                </a:solidFill>
              </a:rPr>
              <a:t>Forståelse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af</a:t>
            </a:r>
            <a:r>
              <a:rPr lang="en-GB" dirty="0">
                <a:solidFill>
                  <a:srgbClr val="F08E4F"/>
                </a:solidFill>
              </a:rPr>
              <a:t> “</a:t>
            </a:r>
            <a:r>
              <a:rPr lang="en-GB" dirty="0" err="1">
                <a:solidFill>
                  <a:srgbClr val="F08E4F"/>
                </a:solidFill>
              </a:rPr>
              <a:t>bobleplast</a:t>
            </a:r>
            <a:r>
              <a:rPr lang="en-GB" dirty="0">
                <a:solidFill>
                  <a:srgbClr val="F08E4F"/>
                </a:solidFill>
              </a:rPr>
              <a:t>”</a:t>
            </a:r>
          </a:p>
          <a:p>
            <a:r>
              <a:rPr lang="en-GB" dirty="0">
                <a:solidFill>
                  <a:srgbClr val="F08E4F"/>
                </a:solidFill>
              </a:rPr>
              <a:t>VEDTÆGTS-PIXI nu </a:t>
            </a:r>
            <a:r>
              <a:rPr lang="en-GB" dirty="0" err="1">
                <a:solidFill>
                  <a:srgbClr val="F08E4F"/>
                </a:solidFill>
              </a:rPr>
              <a:t>på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plads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og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fremsendes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til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skolelederne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snarest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til</a:t>
            </a:r>
            <a:r>
              <a:rPr lang="en-GB" dirty="0">
                <a:solidFill>
                  <a:srgbClr val="F08E4F"/>
                </a:solidFill>
              </a:rPr>
              <a:t> inspiration</a:t>
            </a:r>
            <a:endParaRPr lang="en-DK" dirty="0">
              <a:solidFill>
                <a:srgbClr val="F08E4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05B28-142D-35C8-2777-AADA66F2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E097C-F682-5F01-4B23-4CF7CAD1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26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unch">
            <a:extLst>
              <a:ext uri="{FF2B5EF4-FFF2-40B4-BE49-F238E27FC236}">
                <a16:creationId xmlns:a16="http://schemas.microsoft.com/office/drawing/2014/main" id="{439A25CD-3516-533D-FD2C-4118DD4FF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33844"/>
            <a:ext cx="12192000" cy="812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243" y="1390229"/>
            <a:ext cx="9737125" cy="4411363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F08E4F"/>
                </a:solidFill>
                <a:highlight>
                  <a:srgbClr val="B8D2C2"/>
                </a:highlight>
                <a:latin typeface="Barlow" pitchFamily="2" charset="77"/>
              </a:rPr>
              <a:t>12.30-13.30</a:t>
            </a:r>
          </a:p>
          <a:p>
            <a:pPr algn="l"/>
            <a:endParaRPr lang="en-GB" sz="4000" dirty="0">
              <a:solidFill>
                <a:srgbClr val="F08E4F"/>
              </a:solidFill>
              <a:highlight>
                <a:srgbClr val="B8D2C2"/>
              </a:highlight>
              <a:latin typeface="Barlow" pitchFamily="2" charset="77"/>
            </a:endParaRPr>
          </a:p>
          <a:p>
            <a:pPr algn="l"/>
            <a:r>
              <a:rPr lang="en-GB" sz="4000" dirty="0" err="1">
                <a:solidFill>
                  <a:srgbClr val="F08E4F"/>
                </a:solidFill>
                <a:highlight>
                  <a:srgbClr val="B8D2C2"/>
                </a:highlight>
                <a:latin typeface="Barlow" pitchFamily="2" charset="77"/>
              </a:rPr>
              <a:t>Frokost</a:t>
            </a:r>
            <a:r>
              <a:rPr lang="en-GB" sz="4000" dirty="0">
                <a:solidFill>
                  <a:srgbClr val="F08E4F"/>
                </a:solidFill>
                <a:highlight>
                  <a:srgbClr val="B8D2C2"/>
                </a:highlight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F08E4F"/>
                </a:solidFill>
                <a:highlight>
                  <a:srgbClr val="B8D2C2"/>
                </a:highlight>
                <a:latin typeface="Barlow" pitchFamily="2" charset="77"/>
              </a:rPr>
              <a:t>og</a:t>
            </a:r>
            <a:r>
              <a:rPr lang="en-GB" sz="4000" dirty="0">
                <a:solidFill>
                  <a:srgbClr val="F08E4F"/>
                </a:solidFill>
                <a:highlight>
                  <a:srgbClr val="B8D2C2"/>
                </a:highlight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F08E4F"/>
                </a:solidFill>
                <a:highlight>
                  <a:srgbClr val="B8D2C2"/>
                </a:highlight>
                <a:latin typeface="Barlow" pitchFamily="2" charset="77"/>
              </a:rPr>
              <a:t>mulighed</a:t>
            </a:r>
            <a:r>
              <a:rPr lang="en-GB" sz="4000" dirty="0">
                <a:solidFill>
                  <a:srgbClr val="F08E4F"/>
                </a:solidFill>
                <a:highlight>
                  <a:srgbClr val="B8D2C2"/>
                </a:highlight>
                <a:latin typeface="Barlow" pitchFamily="2" charset="77"/>
              </a:rPr>
              <a:t> for at se </a:t>
            </a:r>
            <a:r>
              <a:rPr lang="en-GB" sz="4000" dirty="0" err="1">
                <a:solidFill>
                  <a:srgbClr val="F08E4F"/>
                </a:solidFill>
                <a:highlight>
                  <a:srgbClr val="B8D2C2"/>
                </a:highlight>
                <a:latin typeface="Barlow" pitchFamily="2" charset="77"/>
              </a:rPr>
              <a:t>skolen</a:t>
            </a:r>
            <a:endParaRPr lang="en-GB" sz="4000" dirty="0">
              <a:solidFill>
                <a:srgbClr val="F08E4F"/>
              </a:solidFill>
              <a:highlight>
                <a:srgbClr val="B8D2C2"/>
              </a:highlight>
              <a:latin typeface="Barlow" pitchFamily="2" charset="77"/>
            </a:endParaRPr>
          </a:p>
          <a:p>
            <a:pPr algn="l"/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11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7479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F08E4F"/>
          </a:solidFill>
        </p:spPr>
        <p:txBody>
          <a:bodyPr anchor="ctr">
            <a:normAutofit/>
          </a:bodyPr>
          <a:lstStyle/>
          <a:p>
            <a:pPr algn="r"/>
            <a:r>
              <a:rPr lang="da-DK" sz="4400" dirty="0">
                <a:solidFill>
                  <a:schemeClr val="bg1"/>
                </a:solidFill>
                <a:latin typeface="Barlow" pitchFamily="2" charset="77"/>
                <a:ea typeface="Baskerville" panose="02020502070401020303" pitchFamily="18" charset="0"/>
              </a:rPr>
              <a:t>Program efter frokost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3391" y="1936376"/>
            <a:ext cx="6378732" cy="4432330"/>
          </a:xfrm>
        </p:spPr>
        <p:txBody>
          <a:bodyPr>
            <a:normAutofit/>
          </a:bodyPr>
          <a:lstStyle/>
          <a:p>
            <a:pPr marL="288290" algn="l">
              <a:lnSpc>
                <a:spcPct val="107000"/>
              </a:lnSpc>
              <a:tabLst>
                <a:tab pos="1170305" algn="l"/>
              </a:tabLst>
            </a:pPr>
            <a:endParaRPr lang="da-DK" sz="1800" dirty="0">
              <a:effectLst/>
              <a:latin typeface="Barlow" pitchFamily="2" charset="77"/>
              <a:ea typeface="Times New Roman" panose="02020603050405020304" pitchFamily="18" charset="0"/>
              <a:cs typeface="Barlow" pitchFamily="2" charset="77"/>
            </a:endParaRPr>
          </a:p>
          <a:p>
            <a:pPr marL="288290" algn="l">
              <a:lnSpc>
                <a:spcPct val="107000"/>
              </a:lnSpc>
              <a:tabLst>
                <a:tab pos="1170305" algn="l"/>
              </a:tabLst>
            </a:pPr>
            <a:r>
              <a:rPr lang="da-DK" sz="1800" dirty="0">
                <a:effectLst/>
                <a:latin typeface="Barlow" pitchFamily="2" charset="77"/>
                <a:ea typeface="Times New Roman" panose="02020603050405020304" pitchFamily="18" charset="0"/>
                <a:cs typeface="Barlow" pitchFamily="2" charset="77"/>
              </a:rPr>
              <a:t>Kl. 13.15	</a:t>
            </a:r>
            <a:r>
              <a:rPr lang="da-DK" sz="1800" b="1" dirty="0">
                <a:solidFill>
                  <a:srgbClr val="829E8B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Hvad har foreningen brug for? </a:t>
            </a:r>
            <a:endParaRPr lang="en-DK" sz="1800" dirty="0">
              <a:effectLst/>
              <a:latin typeface="Barlow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290" algn="l">
              <a:lnSpc>
                <a:spcPct val="107000"/>
              </a:lnSpc>
              <a:tabLst>
                <a:tab pos="1170305" algn="l"/>
              </a:tabLst>
            </a:pPr>
            <a:r>
              <a:rPr lang="da-DK" sz="1800" dirty="0">
                <a:effectLst/>
                <a:latin typeface="Barlow" pitchFamily="2" charset="77"/>
                <a:ea typeface="Times New Roman" panose="02020603050405020304" pitchFamily="18" charset="0"/>
                <a:cs typeface="Barlow" pitchFamily="2" charset="77"/>
              </a:rPr>
              <a:t>Kl. 14.00	</a:t>
            </a:r>
            <a:r>
              <a:rPr lang="da-DK" sz="1800" b="1" dirty="0">
                <a:solidFill>
                  <a:srgbClr val="829E8B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Økonomi </a:t>
            </a:r>
            <a:r>
              <a:rPr lang="da-DK" sz="1800" b="1" dirty="0">
                <a:solidFill>
                  <a:srgbClr val="829E8B"/>
                </a:solidFill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og administration</a:t>
            </a:r>
            <a:endParaRPr lang="en-DK" sz="1800" dirty="0">
              <a:effectLst/>
              <a:latin typeface="Barlow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290" algn="l">
              <a:lnSpc>
                <a:spcPct val="107000"/>
              </a:lnSpc>
              <a:tabLst>
                <a:tab pos="1170305" algn="l"/>
              </a:tabLst>
            </a:pPr>
            <a:r>
              <a:rPr lang="da-DK" sz="1800" dirty="0">
                <a:effectLst/>
                <a:latin typeface="Barlow" pitchFamily="2" charset="77"/>
                <a:ea typeface="Times New Roman" panose="02020603050405020304" pitchFamily="18" charset="0"/>
                <a:cs typeface="Barlow" pitchFamily="2" charset="77"/>
              </a:rPr>
              <a:t>Kl. 14.15	</a:t>
            </a:r>
            <a:r>
              <a:rPr lang="da-DK" sz="1800" b="1" dirty="0">
                <a:solidFill>
                  <a:srgbClr val="829E8B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Netværkstid</a:t>
            </a:r>
            <a:endParaRPr lang="en-DK" sz="1800" dirty="0">
              <a:effectLst/>
              <a:latin typeface="Barlow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290" algn="l">
              <a:lnSpc>
                <a:spcPct val="107000"/>
              </a:lnSpc>
              <a:tabLst>
                <a:tab pos="1170305" algn="l"/>
              </a:tabLst>
            </a:pPr>
            <a:r>
              <a:rPr lang="da-DK" sz="1800" dirty="0">
                <a:effectLst/>
                <a:latin typeface="Barlow" pitchFamily="2" charset="77"/>
                <a:ea typeface="Times New Roman" panose="02020603050405020304" pitchFamily="18" charset="0"/>
                <a:cs typeface="Barlow" pitchFamily="2" charset="77"/>
              </a:rPr>
              <a:t>Kl. 15.00	</a:t>
            </a:r>
            <a:r>
              <a:rPr lang="da-DK" sz="1800" b="1" dirty="0">
                <a:solidFill>
                  <a:srgbClr val="829E8B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Kaffepause</a:t>
            </a:r>
            <a:endParaRPr lang="en-DK" sz="1800" dirty="0">
              <a:effectLst/>
              <a:latin typeface="Barlow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290" algn="l">
              <a:lnSpc>
                <a:spcPct val="107000"/>
              </a:lnSpc>
              <a:tabLst>
                <a:tab pos="1170305" algn="l"/>
              </a:tabLst>
            </a:pPr>
            <a:r>
              <a:rPr lang="da-DK" sz="1800" dirty="0">
                <a:effectLst/>
                <a:latin typeface="Barlow" pitchFamily="2" charset="77"/>
                <a:ea typeface="Times New Roman" panose="02020603050405020304" pitchFamily="18" charset="0"/>
                <a:cs typeface="Barlow" pitchFamily="2" charset="77"/>
              </a:rPr>
              <a:t>Kl. 15.15	</a:t>
            </a:r>
            <a:r>
              <a:rPr lang="da-DK" sz="1800" b="1" dirty="0">
                <a:solidFill>
                  <a:srgbClr val="829E8B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Nyt fra </a:t>
            </a:r>
            <a:r>
              <a:rPr lang="da-DK" sz="1800" b="1" dirty="0" err="1">
                <a:solidFill>
                  <a:srgbClr val="829E8B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FKFs</a:t>
            </a:r>
            <a:r>
              <a:rPr lang="da-DK" sz="1800" b="1" dirty="0">
                <a:solidFill>
                  <a:srgbClr val="829E8B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daginstitutionskonsulent, Carsten 	</a:t>
            </a:r>
            <a:r>
              <a:rPr lang="da-DK" sz="1800" b="1" dirty="0" err="1">
                <a:solidFill>
                  <a:srgbClr val="829E8B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Vesterager</a:t>
            </a:r>
            <a:endParaRPr lang="en-DK" sz="1800" dirty="0">
              <a:effectLst/>
              <a:latin typeface="Barlow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290" algn="l">
              <a:lnSpc>
                <a:spcPct val="107000"/>
              </a:lnSpc>
              <a:tabLst>
                <a:tab pos="1170305" algn="l"/>
              </a:tabLst>
            </a:pPr>
            <a:r>
              <a:rPr lang="da-DK" sz="1800" dirty="0">
                <a:effectLst/>
                <a:latin typeface="Barlow" pitchFamily="2" charset="77"/>
                <a:ea typeface="Times New Roman" panose="02020603050405020304" pitchFamily="18" charset="0"/>
                <a:cs typeface="Barlow" pitchFamily="2" charset="77"/>
              </a:rPr>
              <a:t>Kl. 15.45	</a:t>
            </a:r>
            <a:r>
              <a:rPr lang="da-DK" sz="1800" b="1" dirty="0">
                <a:solidFill>
                  <a:srgbClr val="829E8B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Diverse nyt fra foreningen</a:t>
            </a:r>
            <a:endParaRPr lang="en-DK" sz="1800" dirty="0">
              <a:effectLst/>
              <a:latin typeface="Barlow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290" algn="l">
              <a:lnSpc>
                <a:spcPct val="107000"/>
              </a:lnSpc>
              <a:tabLst>
                <a:tab pos="1170305" algn="l"/>
              </a:tabLst>
            </a:pPr>
            <a:r>
              <a:rPr lang="da-DK" sz="1800" dirty="0">
                <a:effectLst/>
                <a:latin typeface="Barlow" pitchFamily="2" charset="77"/>
                <a:ea typeface="Times New Roman" panose="02020603050405020304" pitchFamily="18" charset="0"/>
                <a:cs typeface="Barlow" pitchFamily="2" charset="77"/>
              </a:rPr>
              <a:t>Kl. 16.00	</a:t>
            </a:r>
            <a:r>
              <a:rPr lang="da-DK" sz="1800" b="1" dirty="0">
                <a:solidFill>
                  <a:srgbClr val="829E8B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Slut</a:t>
            </a:r>
            <a:endParaRPr lang="en-DK" sz="1800" dirty="0">
              <a:effectLst/>
              <a:latin typeface="Barlow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endParaRPr lang="da-DK" sz="24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12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38FA70F-A6B7-8782-8A29-F131D6E5E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248"/>
            <a:ext cx="12204000" cy="9845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1E9EAA2-E649-2969-02D9-AB390B6E2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" y="876291"/>
            <a:ext cx="3890035" cy="2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DFB4EB7-7200-47ED-11D7-8D324D1F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" y="3848237"/>
            <a:ext cx="3890035" cy="2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85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243" y="1643450"/>
            <a:ext cx="9737125" cy="4411363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13.15-14.00</a:t>
            </a:r>
          </a:p>
          <a:p>
            <a:pPr algn="l"/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  <a:p>
            <a:pPr algn="l"/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Hvad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har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foreningen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og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den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enkelte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skole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brug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for?</a:t>
            </a:r>
          </a:p>
          <a:p>
            <a:pPr algn="l"/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13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9460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041A-261E-CE6B-8CF0-D4A046BF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FKFs fremtidige struktur og opgave (høring)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5F161-3EC6-2825-2FF6-59B50C08D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Vi skulle kigge på det på et tidspunkt om 2-3 år</a:t>
            </a:r>
          </a:p>
          <a:p>
            <a:r>
              <a:rPr lang="en-DK" dirty="0"/>
              <a:t>TM godt videre</a:t>
            </a:r>
          </a:p>
          <a:p>
            <a:r>
              <a:rPr lang="en-DK" dirty="0"/>
              <a:t>Bestyrelsen tager sig god tid</a:t>
            </a:r>
          </a:p>
          <a:p>
            <a:r>
              <a:rPr lang="en-DK" dirty="0"/>
              <a:t>Det politiske og “Ind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samfundet</a:t>
            </a:r>
            <a:r>
              <a:rPr lang="en-GB" dirty="0"/>
              <a:t>”</a:t>
            </a:r>
            <a:r>
              <a:rPr lang="en-DK" dirty="0"/>
              <a:t> har høj prioritet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4D11A-B143-A3AD-B29F-08C85998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72EE7-AF15-5416-7C11-1760FDBF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292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8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ADAA-933E-C459-8A11-246DBA8A0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Forretningen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3F754-3F52-E7DE-476A-21B86EDE3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DK" dirty="0"/>
              <a:t>Høring skoleledermøde marts ‘22</a:t>
            </a:r>
          </a:p>
          <a:p>
            <a:r>
              <a:rPr lang="en-DK" dirty="0"/>
              <a:t>Samtale med forretningsførere og sekretærer</a:t>
            </a:r>
          </a:p>
          <a:p>
            <a:r>
              <a:rPr lang="en-DK" dirty="0"/>
              <a:t>Præsenteret på forretningsfører- og sekretærkurset</a:t>
            </a:r>
          </a:p>
          <a:p>
            <a:pPr lvl="1"/>
            <a:r>
              <a:rPr lang="en-DK" dirty="0"/>
              <a:t>Netværk, overblik, aftaler, gensidig hjælp (ulønnet)</a:t>
            </a:r>
          </a:p>
          <a:p>
            <a:r>
              <a:rPr lang="en-DK" dirty="0"/>
              <a:t>Eksterne løsninger – bogføring, lidt ad gangen?</a:t>
            </a:r>
          </a:p>
          <a:p>
            <a:r>
              <a:rPr lang="en-DK" dirty="0"/>
              <a:t>Aktuelt arbejde – hvad gøres aktuelt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AED188-136C-0816-DEC0-A54EC9BB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C5687-925C-67C3-BEBD-A6938FFC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0652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D7C86-B811-5BFD-487F-6F544F16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>
                <a:solidFill>
                  <a:schemeClr val="bg1"/>
                </a:solidFill>
              </a:rPr>
              <a:t>Om “3.-parts-aftaler”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BF130-FAAA-7C30-A41D-79B91A963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DK" dirty="0">
                <a:solidFill>
                  <a:schemeClr val="bg1"/>
                </a:solidFill>
              </a:rPr>
              <a:t>Udfordringer, der gør det relevant at føre denne samtale</a:t>
            </a:r>
          </a:p>
          <a:p>
            <a:pPr lvl="1"/>
            <a:r>
              <a:rPr lang="da-DK" sz="1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 er meget sig selv om sin egen biks; begrænsninger i dette og udviklingsmuligheder, sårbarhed</a:t>
            </a:r>
          </a:p>
          <a:p>
            <a:pPr lvl="1"/>
            <a:r>
              <a:rPr lang="da-DK" sz="1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Behov for konkrete løsningsmodeller: Relevant input, kontakter og idéer om f.eks. lønprogram, skemaprogram, forsikring, overblik over ledelsesopbygning på andre skoler osv.</a:t>
            </a:r>
          </a:p>
          <a:p>
            <a:pPr lvl="1"/>
            <a:endParaRPr lang="da-DK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da-DK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nspirationswebinar for ledelser: Hvordan laver vi netværk, vidensdeling og forretningsudvikling om relevante emner på tværs af skolerne?</a:t>
            </a:r>
            <a:endParaRPr lang="en-DK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DK" dirty="0">
              <a:solidFill>
                <a:schemeClr val="bg1"/>
              </a:solidFill>
            </a:endParaRPr>
          </a:p>
          <a:p>
            <a:r>
              <a:rPr lang="en-DK" dirty="0">
                <a:solidFill>
                  <a:schemeClr val="bg1"/>
                </a:solidFill>
              </a:rPr>
              <a:t>ALTSÅ: Lige nu arbejder vi med:</a:t>
            </a:r>
          </a:p>
          <a:p>
            <a:pPr lvl="1"/>
            <a:r>
              <a:rPr lang="en-DK" dirty="0">
                <a:solidFill>
                  <a:schemeClr val="bg1"/>
                </a:solidFill>
              </a:rPr>
              <a:t>Hvilke opgaver er vigtige at få løst</a:t>
            </a:r>
          </a:p>
          <a:p>
            <a:pPr lvl="1"/>
            <a:r>
              <a:rPr lang="en-DK" dirty="0">
                <a:solidFill>
                  <a:schemeClr val="bg1"/>
                </a:solidFill>
              </a:rPr>
              <a:t>Hvilke modeller/former benytter vi os af</a:t>
            </a:r>
          </a:p>
          <a:p>
            <a:pPr lvl="1"/>
            <a:r>
              <a:rPr lang="en-DK" dirty="0">
                <a:solidFill>
                  <a:schemeClr val="bg1"/>
                </a:solidFill>
              </a:rPr>
              <a:t>Hvad løses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sekretariatet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hvad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kunne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evt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løses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“3.-parts-aftaler”</a:t>
            </a:r>
          </a:p>
          <a:p>
            <a:endParaRPr lang="en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E0A53-80DE-F354-5600-6D6BB0AE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7B789-5425-1737-36B3-BA3E1E4E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1934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B837C-225F-B0EE-1B95-10F9D863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>
                <a:solidFill>
                  <a:srgbClr val="F08E4F"/>
                </a:solidFill>
              </a:rPr>
              <a:t>10 minutter + 5 minutters opsamling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23D3-3ABF-CEAE-9D21-1715AD0F5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DK" sz="3200" dirty="0">
                <a:solidFill>
                  <a:srgbClr val="F08E4F"/>
                </a:solidFill>
              </a:rPr>
              <a:t>Hvad er </a:t>
            </a:r>
            <a:r>
              <a:rPr lang="en-DK" sz="3200" u="sng" dirty="0">
                <a:solidFill>
                  <a:srgbClr val="F08E4F"/>
                </a:solidFill>
              </a:rPr>
              <a:t>vigtigst</a:t>
            </a:r>
            <a:r>
              <a:rPr lang="en-DK" sz="3200" dirty="0">
                <a:solidFill>
                  <a:srgbClr val="F08E4F"/>
                </a:solidFill>
              </a:rPr>
              <a:t> </a:t>
            </a:r>
            <a:r>
              <a:rPr lang="en-GB" sz="3200" dirty="0" err="1">
                <a:solidFill>
                  <a:srgbClr val="F08E4F"/>
                </a:solidFill>
              </a:rPr>
              <a:t>i</a:t>
            </a:r>
            <a:r>
              <a:rPr lang="en-GB" sz="3200" dirty="0">
                <a:solidFill>
                  <a:srgbClr val="F08E4F"/>
                </a:solidFill>
              </a:rPr>
              <a:t> </a:t>
            </a:r>
            <a:r>
              <a:rPr lang="en-GB" sz="3200" dirty="0" err="1">
                <a:solidFill>
                  <a:srgbClr val="F08E4F"/>
                </a:solidFill>
              </a:rPr>
              <a:t>serviceringen</a:t>
            </a:r>
            <a:r>
              <a:rPr lang="en-GB" sz="3200" dirty="0">
                <a:solidFill>
                  <a:srgbClr val="F08E4F"/>
                </a:solidFill>
              </a:rPr>
              <a:t> </a:t>
            </a:r>
            <a:r>
              <a:rPr lang="en-GB" sz="3200" dirty="0" err="1">
                <a:solidFill>
                  <a:srgbClr val="F08E4F"/>
                </a:solidFill>
              </a:rPr>
              <a:t>af</a:t>
            </a:r>
            <a:r>
              <a:rPr lang="en-GB" sz="3200" dirty="0">
                <a:solidFill>
                  <a:srgbClr val="F08E4F"/>
                </a:solidFill>
              </a:rPr>
              <a:t> </a:t>
            </a:r>
            <a:r>
              <a:rPr lang="en-GB" sz="3200" dirty="0" err="1">
                <a:solidFill>
                  <a:srgbClr val="F08E4F"/>
                </a:solidFill>
              </a:rPr>
              <a:t>skolerne</a:t>
            </a:r>
            <a:r>
              <a:rPr lang="en-GB" sz="3200" dirty="0">
                <a:solidFill>
                  <a:srgbClr val="F08E4F"/>
                </a:solidFill>
              </a:rPr>
              <a:t>?</a:t>
            </a:r>
          </a:p>
          <a:p>
            <a:pPr lvl="1"/>
            <a:r>
              <a:rPr lang="en-GB" sz="3200" dirty="0" err="1">
                <a:solidFill>
                  <a:srgbClr val="F08E4F"/>
                </a:solidFill>
              </a:rPr>
              <a:t>Bestyrelsernes</a:t>
            </a:r>
            <a:r>
              <a:rPr lang="en-GB" sz="3200" dirty="0">
                <a:solidFill>
                  <a:srgbClr val="F08E4F"/>
                </a:solidFill>
              </a:rPr>
              <a:t> </a:t>
            </a:r>
            <a:r>
              <a:rPr lang="en-GB" sz="3200" dirty="0" err="1">
                <a:solidFill>
                  <a:srgbClr val="F08E4F"/>
                </a:solidFill>
              </a:rPr>
              <a:t>behov</a:t>
            </a:r>
            <a:r>
              <a:rPr lang="en-GB" sz="3200" dirty="0">
                <a:solidFill>
                  <a:srgbClr val="F08E4F"/>
                </a:solidFill>
              </a:rPr>
              <a:t> </a:t>
            </a:r>
            <a:r>
              <a:rPr lang="en-GB" sz="3200" dirty="0" err="1">
                <a:solidFill>
                  <a:srgbClr val="F08E4F"/>
                </a:solidFill>
              </a:rPr>
              <a:t>og</a:t>
            </a:r>
            <a:r>
              <a:rPr lang="en-GB" sz="3200" dirty="0">
                <a:solidFill>
                  <a:srgbClr val="F08E4F"/>
                </a:solidFill>
              </a:rPr>
              <a:t> </a:t>
            </a:r>
            <a:r>
              <a:rPr lang="en-GB" sz="3200" dirty="0" err="1">
                <a:solidFill>
                  <a:srgbClr val="F08E4F"/>
                </a:solidFill>
              </a:rPr>
              <a:t>ønsker</a:t>
            </a:r>
            <a:endParaRPr lang="en-GB" sz="3200" dirty="0">
              <a:solidFill>
                <a:srgbClr val="F08E4F"/>
              </a:solidFill>
            </a:endParaRPr>
          </a:p>
          <a:p>
            <a:pPr lvl="1"/>
            <a:r>
              <a:rPr lang="en-GB" sz="3200" dirty="0" err="1">
                <a:solidFill>
                  <a:srgbClr val="F08E4F"/>
                </a:solidFill>
              </a:rPr>
              <a:t>Skoleleders</a:t>
            </a:r>
            <a:r>
              <a:rPr lang="en-GB" sz="3200" dirty="0">
                <a:solidFill>
                  <a:srgbClr val="F08E4F"/>
                </a:solidFill>
              </a:rPr>
              <a:t> </a:t>
            </a:r>
            <a:r>
              <a:rPr lang="en-GB" sz="3200" dirty="0" err="1">
                <a:solidFill>
                  <a:srgbClr val="F08E4F"/>
                </a:solidFill>
              </a:rPr>
              <a:t>behov</a:t>
            </a:r>
            <a:r>
              <a:rPr lang="en-GB" sz="3200" dirty="0">
                <a:solidFill>
                  <a:srgbClr val="F08E4F"/>
                </a:solidFill>
              </a:rPr>
              <a:t> </a:t>
            </a:r>
            <a:r>
              <a:rPr lang="en-GB" sz="3200" dirty="0" err="1">
                <a:solidFill>
                  <a:srgbClr val="F08E4F"/>
                </a:solidFill>
              </a:rPr>
              <a:t>og</a:t>
            </a:r>
            <a:r>
              <a:rPr lang="en-GB" sz="3200" dirty="0">
                <a:solidFill>
                  <a:srgbClr val="F08E4F"/>
                </a:solidFill>
              </a:rPr>
              <a:t> </a:t>
            </a:r>
            <a:r>
              <a:rPr lang="en-GB" sz="3200" dirty="0" err="1">
                <a:solidFill>
                  <a:srgbClr val="F08E4F"/>
                </a:solidFill>
              </a:rPr>
              <a:t>ønsker</a:t>
            </a:r>
            <a:endParaRPr lang="en-DK" sz="3200" dirty="0">
              <a:solidFill>
                <a:srgbClr val="F08E4F"/>
              </a:solidFill>
            </a:endParaRPr>
          </a:p>
          <a:p>
            <a:pPr lvl="1"/>
            <a:r>
              <a:rPr lang="en-DK" sz="3200" dirty="0">
                <a:solidFill>
                  <a:srgbClr val="F08E4F"/>
                </a:solidFill>
              </a:rPr>
              <a:t>Kommentarer til ”3.parts-modellen”</a:t>
            </a:r>
            <a:endParaRPr lang="en-GB" sz="3200" dirty="0">
              <a:solidFill>
                <a:srgbClr val="F08E4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C171B-8711-62B9-7D0E-226588D6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A0DA7-141E-9F5C-C551-2B8AE981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0176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243" y="1643450"/>
            <a:ext cx="9737125" cy="4411363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14.00-14.15</a:t>
            </a:r>
          </a:p>
          <a:p>
            <a:pPr algn="l"/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  <a:p>
            <a:pPr algn="l"/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Økonomi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og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administration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3E5044"/>
                </a:solidFill>
                <a:latin typeface="Barlow" pitchFamily="2" charset="77"/>
              </a:rPr>
              <a:t>Forventning</a:t>
            </a:r>
            <a:r>
              <a:rPr lang="en-GB" sz="28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2800" dirty="0" err="1">
                <a:solidFill>
                  <a:srgbClr val="3E5044"/>
                </a:solidFill>
                <a:latin typeface="Barlow" pitchFamily="2" charset="77"/>
              </a:rPr>
              <a:t>til</a:t>
            </a:r>
            <a:r>
              <a:rPr lang="en-GB" sz="2800" dirty="0">
                <a:solidFill>
                  <a:srgbClr val="3E5044"/>
                </a:solidFill>
                <a:latin typeface="Barlow" pitchFamily="2" charset="77"/>
              </a:rPr>
              <a:t> 2023 </a:t>
            </a:r>
            <a:r>
              <a:rPr lang="en-GB" sz="2800" dirty="0" err="1">
                <a:solidFill>
                  <a:srgbClr val="3E5044"/>
                </a:solidFill>
                <a:latin typeface="Barlow" pitchFamily="2" charset="77"/>
              </a:rPr>
              <a:t>og</a:t>
            </a:r>
            <a:r>
              <a:rPr lang="en-GB" sz="2800" dirty="0">
                <a:solidFill>
                  <a:srgbClr val="3E5044"/>
                </a:solidFill>
                <a:latin typeface="Barlow" pitchFamily="2" charset="77"/>
              </a:rPr>
              <a:t> 2024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3E5044"/>
                </a:solidFill>
                <a:latin typeface="Barlow" pitchFamily="2" charset="77"/>
              </a:rPr>
              <a:t>Timeopgørelser</a:t>
            </a:r>
            <a:r>
              <a:rPr lang="en-GB" sz="2800" dirty="0">
                <a:solidFill>
                  <a:srgbClr val="3E5044"/>
                </a:solidFill>
                <a:latin typeface="Barlow" pitchFamily="2" charset="77"/>
              </a:rPr>
              <a:t>, </a:t>
            </a:r>
            <a:r>
              <a:rPr lang="en-GB" sz="2800" dirty="0" err="1">
                <a:solidFill>
                  <a:srgbClr val="3E5044"/>
                </a:solidFill>
                <a:latin typeface="Barlow" pitchFamily="2" charset="77"/>
              </a:rPr>
              <a:t>kvartalsvis</a:t>
            </a:r>
            <a:endParaRPr lang="en-GB" sz="2800" dirty="0">
              <a:solidFill>
                <a:srgbClr val="3E5044"/>
              </a:solidFill>
              <a:latin typeface="Barlow" pitchFamily="2" charset="77"/>
            </a:endParaRPr>
          </a:p>
          <a:p>
            <a:pPr algn="l"/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18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4009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8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A6E3D-62EC-15C9-3F4A-D01F73F6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Økonomi – hvad ser vi </a:t>
            </a:r>
            <a:r>
              <a:rPr lang="en-GB" dirty="0" err="1"/>
              <a:t>i</a:t>
            </a:r>
            <a:r>
              <a:rPr lang="en-GB" dirty="0"/>
              <a:t> 2023 </a:t>
            </a:r>
            <a:r>
              <a:rPr lang="en-GB" dirty="0" err="1"/>
              <a:t>og</a:t>
            </a:r>
            <a:r>
              <a:rPr lang="en-GB" dirty="0"/>
              <a:t> 2024?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EBDCA-8C68-4823-5A47-F8D94ED6D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Vi får næppe anden hjælp end “vinterhjælp” (udskudt betaling)</a:t>
            </a:r>
          </a:p>
          <a:p>
            <a:r>
              <a:rPr lang="en-DK" dirty="0"/>
              <a:t>Tilskudsgrundlag er 3 år forsinket</a:t>
            </a:r>
          </a:p>
          <a:p>
            <a:r>
              <a:rPr lang="en-DK" dirty="0"/>
              <a:t>Gas, el og andet meget dyrt</a:t>
            </a:r>
          </a:p>
          <a:p>
            <a:r>
              <a:rPr lang="en-DK" dirty="0"/>
              <a:t>Lønninger må forventes 1.4.23 at stige 1,48 + ?% = 2,75% </a:t>
            </a:r>
            <a:r>
              <a:rPr lang="en-GB" dirty="0"/>
              <a:t>i</a:t>
            </a:r>
            <a:r>
              <a:rPr lang="en-DK" dirty="0"/>
              <a:t> alt? </a:t>
            </a:r>
          </a:p>
          <a:p>
            <a:r>
              <a:rPr lang="en-DK" dirty="0"/>
              <a:t>Kan vi undgå afskedigelser?</a:t>
            </a:r>
          </a:p>
          <a:p>
            <a:r>
              <a:rPr lang="en-DK" dirty="0"/>
              <a:t>FSL, lærerløn: Helmer ikke. Forventer afskedigelser.</a:t>
            </a:r>
          </a:p>
          <a:p>
            <a:r>
              <a:rPr lang="en-DK" dirty="0"/>
              <a:t>Hvad ser I og forventer/frygter/håber?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BC15C-EDFF-1A2A-25AB-32B664E32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C6E99-A0E6-9D52-36CD-5F89EB24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803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F08E4F"/>
          </a:solidFill>
        </p:spPr>
        <p:txBody>
          <a:bodyPr anchor="ctr">
            <a:normAutofit/>
          </a:bodyPr>
          <a:lstStyle/>
          <a:p>
            <a:pPr algn="r"/>
            <a:r>
              <a:rPr lang="da-DK" sz="4400" dirty="0">
                <a:solidFill>
                  <a:schemeClr val="bg1"/>
                </a:solidFill>
                <a:latin typeface="Barlow" pitchFamily="2" charset="77"/>
                <a:ea typeface="Baskerville" panose="02020502070401020303" pitchFamily="18" charset="0"/>
              </a:rPr>
              <a:t>Program før frokost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3391" y="1936376"/>
            <a:ext cx="6378732" cy="4432330"/>
          </a:xfrm>
        </p:spPr>
        <p:txBody>
          <a:bodyPr>
            <a:normAutofit/>
          </a:bodyPr>
          <a:lstStyle/>
          <a:p>
            <a:pPr marL="288290" algn="l">
              <a:lnSpc>
                <a:spcPct val="107000"/>
              </a:lnSpc>
              <a:tabLst>
                <a:tab pos="1170305" algn="l"/>
              </a:tabLst>
            </a:pPr>
            <a:r>
              <a:rPr lang="da-DK" sz="1800" dirty="0"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Kl. 10.00	</a:t>
            </a:r>
            <a:r>
              <a:rPr lang="da-DK" sz="1800" b="1" dirty="0">
                <a:solidFill>
                  <a:srgbClr val="829E8B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Ankomst, kaffe og et rundstykke</a:t>
            </a:r>
            <a:endParaRPr lang="en-DK" sz="1800" dirty="0">
              <a:effectLst/>
              <a:latin typeface="Barlow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290" algn="l">
              <a:lnSpc>
                <a:spcPct val="107000"/>
              </a:lnSpc>
              <a:tabLst>
                <a:tab pos="1170305" algn="l"/>
              </a:tabLst>
            </a:pPr>
            <a:r>
              <a:rPr lang="da-DK" sz="1800" dirty="0"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Kl. 10.15	</a:t>
            </a:r>
            <a:r>
              <a:rPr lang="da-DK" sz="1800" b="1" dirty="0">
                <a:solidFill>
                  <a:srgbClr val="829E8B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Velkomst og andagt v/skoleleder</a:t>
            </a:r>
          </a:p>
          <a:p>
            <a:pPr marL="288290" algn="l">
              <a:lnSpc>
                <a:spcPct val="107000"/>
              </a:lnSpc>
              <a:tabLst>
                <a:tab pos="1170305" algn="l"/>
              </a:tabLst>
            </a:pPr>
            <a:r>
              <a:rPr lang="da-DK" sz="1800" b="1" dirty="0">
                <a:solidFill>
                  <a:srgbClr val="829E8B"/>
                </a:solidFill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a-DK" sz="1800" b="1" dirty="0">
                <a:solidFill>
                  <a:srgbClr val="829E8B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og præsentationsrunde</a:t>
            </a:r>
          </a:p>
          <a:p>
            <a:pPr marL="288290" algn="l">
              <a:lnSpc>
                <a:spcPct val="107000"/>
              </a:lnSpc>
              <a:tabLst>
                <a:tab pos="1170305" algn="l"/>
              </a:tabLst>
            </a:pPr>
            <a:r>
              <a:rPr lang="da-DK" sz="1800" dirty="0"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Kl. 10.45	</a:t>
            </a:r>
            <a:r>
              <a:rPr lang="da-DK" sz="1800" b="1" dirty="0">
                <a:solidFill>
                  <a:srgbClr val="829E8B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Om demokrati på de kristne friskoler v/Ninna 	Braüner</a:t>
            </a:r>
            <a:endParaRPr lang="en-DK" sz="1800" dirty="0">
              <a:effectLst/>
              <a:latin typeface="Barlow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290" algn="l">
              <a:lnSpc>
                <a:spcPct val="107000"/>
              </a:lnSpc>
              <a:tabLst>
                <a:tab pos="1170305" algn="l"/>
              </a:tabLst>
            </a:pPr>
            <a:r>
              <a:rPr lang="da-DK" sz="1800" dirty="0"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Kl. 11.15	</a:t>
            </a:r>
            <a:r>
              <a:rPr lang="da-DK" sz="1800" b="1" dirty="0">
                <a:solidFill>
                  <a:srgbClr val="829E8B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Pause</a:t>
            </a:r>
            <a:endParaRPr lang="en-DK" sz="1800" dirty="0">
              <a:effectLst/>
              <a:latin typeface="Barlow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290" algn="l">
              <a:lnSpc>
                <a:spcPct val="107000"/>
              </a:lnSpc>
              <a:tabLst>
                <a:tab pos="1170305" algn="l"/>
              </a:tabLst>
            </a:pPr>
            <a:r>
              <a:rPr lang="da-DK" sz="1800" dirty="0"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Kl. 11.30	</a:t>
            </a:r>
            <a:r>
              <a:rPr lang="da-DK" sz="1800" b="1" dirty="0">
                <a:solidFill>
                  <a:srgbClr val="829E8B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Om IT og </a:t>
            </a:r>
            <a:r>
              <a:rPr lang="da-DK" sz="1800" b="1" dirty="0" err="1">
                <a:solidFill>
                  <a:srgbClr val="829E8B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da-DK" sz="1800" b="1" dirty="0">
                <a:solidFill>
                  <a:srgbClr val="829E8B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-IQ</a:t>
            </a:r>
            <a:endParaRPr lang="en-DK" sz="1800" dirty="0">
              <a:effectLst/>
              <a:latin typeface="Barlow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290" algn="l">
              <a:lnSpc>
                <a:spcPct val="107000"/>
              </a:lnSpc>
              <a:tabLst>
                <a:tab pos="1170305" algn="l"/>
              </a:tabLst>
            </a:pPr>
            <a:r>
              <a:rPr lang="da-DK" sz="1800" dirty="0"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Kl. 11.45	</a:t>
            </a:r>
            <a:r>
              <a:rPr lang="da-DK" sz="1800" b="1" dirty="0">
                <a:solidFill>
                  <a:srgbClr val="829E8B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Hvordan er skolelederlivet i november 2022 – 1 	minut fra hver!</a:t>
            </a:r>
            <a:endParaRPr lang="en-DK" sz="1800" dirty="0">
              <a:effectLst/>
              <a:latin typeface="Barlow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290" algn="l">
              <a:lnSpc>
                <a:spcPct val="107000"/>
              </a:lnSpc>
              <a:tabLst>
                <a:tab pos="1170305" algn="l"/>
              </a:tabLst>
            </a:pPr>
            <a:r>
              <a:rPr lang="da-DK" sz="1800" dirty="0"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Kl. 12.15	</a:t>
            </a:r>
            <a:r>
              <a:rPr lang="da-DK" sz="1800" b="1" dirty="0">
                <a:solidFill>
                  <a:srgbClr val="829E8B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Status på tilsyn og vedtægter</a:t>
            </a:r>
            <a:endParaRPr lang="en-DK" sz="1800" dirty="0">
              <a:effectLst/>
              <a:latin typeface="Barlow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290" algn="l">
              <a:lnSpc>
                <a:spcPct val="107000"/>
              </a:lnSpc>
              <a:tabLst>
                <a:tab pos="1170305" algn="l"/>
              </a:tabLst>
            </a:pPr>
            <a:r>
              <a:rPr lang="da-DK" sz="1800" dirty="0">
                <a:effectLst/>
                <a:latin typeface="Barlow" pitchFamily="2" charset="77"/>
                <a:ea typeface="Times New Roman" panose="02020603050405020304" pitchFamily="18" charset="0"/>
                <a:cs typeface="Barlow" pitchFamily="2" charset="77"/>
              </a:rPr>
              <a:t>Kl. 12.30	</a:t>
            </a:r>
            <a:r>
              <a:rPr lang="da-DK" sz="1800" b="1" dirty="0">
                <a:solidFill>
                  <a:srgbClr val="829E8B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Frokost og mulighed for at se skolen</a:t>
            </a:r>
            <a:endParaRPr lang="en-DK" sz="1800" dirty="0">
              <a:effectLst/>
              <a:latin typeface="Barlow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endParaRPr lang="da-DK" sz="24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2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38FA70F-A6B7-8782-8A29-F131D6E5E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248"/>
            <a:ext cx="12204000" cy="9845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1E9EAA2-E649-2969-02D9-AB390B6E2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" y="508157"/>
            <a:ext cx="3890035" cy="2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DFB4EB7-7200-47ED-11D7-8D324D1F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" y="3337601"/>
            <a:ext cx="3890035" cy="2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CEEC60-DB97-3C58-2D8A-01EB6DB19E1E}"/>
              </a:ext>
            </a:extLst>
          </p:cNvPr>
          <p:cNvSpPr/>
          <p:nvPr/>
        </p:nvSpPr>
        <p:spPr>
          <a:xfrm>
            <a:off x="154744" y="340685"/>
            <a:ext cx="37164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cap="none" spc="0" dirty="0" err="1">
                <a:ln/>
                <a:solidFill>
                  <a:schemeClr val="accent4"/>
                </a:solidFill>
                <a:effectLst/>
              </a:rPr>
              <a:t>Lukasskolen</a:t>
            </a:r>
            <a:endParaRPr lang="en-GB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F2BBE-377B-6999-5D83-F1E37C886907}"/>
              </a:ext>
            </a:extLst>
          </p:cNvPr>
          <p:cNvSpPr/>
          <p:nvPr/>
        </p:nvSpPr>
        <p:spPr>
          <a:xfrm>
            <a:off x="72603" y="3145713"/>
            <a:ext cx="4054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cap="none" spc="0" dirty="0">
                <a:ln/>
                <a:solidFill>
                  <a:schemeClr val="accent4"/>
                </a:solidFill>
                <a:effectLst/>
              </a:rPr>
              <a:t>Alme </a:t>
            </a:r>
            <a:r>
              <a:rPr lang="en-GB" sz="5400" b="1" cap="none" spc="0" dirty="0" err="1">
                <a:ln/>
                <a:solidFill>
                  <a:schemeClr val="accent4"/>
                </a:solidFill>
                <a:effectLst/>
              </a:rPr>
              <a:t>Friskole</a:t>
            </a:r>
            <a:endParaRPr lang="en-GB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7205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16FC0-64F7-7138-1F96-EDD5DD52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Timeopgørelse, kvartalsvis – hvad er status?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0B9B7-E495-7969-DD84-B153C6BF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8C003-54A5-B001-948D-C87DFE78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20</a:t>
            </a:fld>
            <a:endParaRPr lang="da-DK"/>
          </a:p>
        </p:txBody>
      </p:sp>
      <p:pic>
        <p:nvPicPr>
          <p:cNvPr id="7" name="Picture 6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039B0547-473C-A989-5C65-A18F26801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960" y="1498600"/>
            <a:ext cx="7772400" cy="485775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0CB647-FD09-E5B6-2D71-2044282E6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21761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243" y="1643450"/>
            <a:ext cx="9737125" cy="4411363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14.15-15.00</a:t>
            </a:r>
          </a:p>
          <a:p>
            <a:pPr algn="l"/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  <a:p>
            <a:pPr algn="l"/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Status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på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skolelederlederlivet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(1 min)</a:t>
            </a:r>
          </a:p>
          <a:p>
            <a:pPr algn="l"/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Netværkstid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(gerne med den, man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kender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mindst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)</a:t>
            </a:r>
          </a:p>
          <a:p>
            <a:pPr algn="l"/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  <a:p>
            <a:pPr algn="l"/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Kaffepause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15.00-15.15</a:t>
            </a:r>
          </a:p>
          <a:p>
            <a:pPr algn="l"/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21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7650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243" y="1643450"/>
            <a:ext cx="9737125" cy="4411363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15.00-15.30</a:t>
            </a:r>
          </a:p>
          <a:p>
            <a:pPr algn="l"/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  <a:p>
            <a:pPr algn="l"/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Nyt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fra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FKFs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daginstitutionskonsulent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, Carsten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Vesterager</a:t>
            </a:r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  <a:p>
            <a:pPr algn="l"/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22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8681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243" y="1643450"/>
            <a:ext cx="9737125" cy="4411363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15.30-16.00</a:t>
            </a:r>
          </a:p>
          <a:p>
            <a:pPr algn="l"/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  <a:p>
            <a:pPr algn="l"/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Diverse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nyt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fra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foreningen</a:t>
            </a:r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  <a:p>
            <a:pPr algn="l"/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Evt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.</a:t>
            </a:r>
          </a:p>
          <a:p>
            <a:pPr algn="l"/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23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92136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7C1A3-9AC8-9A1B-2CBA-97A9FF97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08E4F"/>
                </a:solidFill>
              </a:rPr>
              <a:t>B</a:t>
            </a:r>
            <a:r>
              <a:rPr lang="en-DK" dirty="0">
                <a:solidFill>
                  <a:srgbClr val="F08E4F"/>
                </a:solidFill>
              </a:rPr>
              <a:t>landede bolcher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4CFDD-A295-0464-77D4-2CA863961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08E4F"/>
                </a:solidFill>
              </a:rPr>
              <a:t>S</a:t>
            </a:r>
            <a:r>
              <a:rPr lang="en-DK" dirty="0">
                <a:solidFill>
                  <a:srgbClr val="F08E4F"/>
                </a:solidFill>
              </a:rPr>
              <a:t>koleledermøder </a:t>
            </a:r>
            <a:r>
              <a:rPr lang="en-GB" dirty="0">
                <a:solidFill>
                  <a:srgbClr val="F08E4F"/>
                </a:solidFill>
              </a:rPr>
              <a:t>i</a:t>
            </a:r>
            <a:r>
              <a:rPr lang="en-DK" dirty="0">
                <a:solidFill>
                  <a:srgbClr val="F08E4F"/>
                </a:solidFill>
              </a:rPr>
              <a:t> 2023 og 2024</a:t>
            </a:r>
          </a:p>
          <a:p>
            <a:r>
              <a:rPr lang="en-DK" dirty="0">
                <a:solidFill>
                  <a:srgbClr val="F08E4F"/>
                </a:solidFill>
              </a:rPr>
              <a:t>Om virksomhedsoverdragelse</a:t>
            </a:r>
          </a:p>
          <a:p>
            <a:r>
              <a:rPr lang="en-DK" dirty="0">
                <a:solidFill>
                  <a:srgbClr val="F08E4F"/>
                </a:solidFill>
              </a:rPr>
              <a:t>Kvalificerings-udvalg af Mai Mercados papir om en kristendomskanon?</a:t>
            </a:r>
          </a:p>
          <a:p>
            <a:r>
              <a:rPr lang="en-DK" dirty="0">
                <a:solidFill>
                  <a:srgbClr val="F08E4F"/>
                </a:solidFill>
              </a:rPr>
              <a:t>Andet aktuelt og eventuelt v/alle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5456E-C18C-CF56-40FD-03629AD5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1B74D-B0D3-96A6-451B-792E83E1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6378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8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9EF62-51AF-3E6B-E86B-F0215CBE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Skoleledermøder </a:t>
            </a:r>
            <a:r>
              <a:rPr lang="en-GB" dirty="0"/>
              <a:t>i</a:t>
            </a:r>
            <a:r>
              <a:rPr lang="en-DK" dirty="0"/>
              <a:t> 2023 og 2024 (ØST)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ACB5-F7EE-E361-5EFD-8CCA34B97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DK" dirty="0"/>
              <a:t>2023</a:t>
            </a:r>
          </a:p>
          <a:p>
            <a:pPr marL="0" indent="0">
              <a:buNone/>
            </a:pPr>
            <a:r>
              <a:rPr lang="en-DK" dirty="0"/>
              <a:t>Torsdag den 13. april på Filipskolen, Amager</a:t>
            </a:r>
          </a:p>
          <a:p>
            <a:pPr marL="0" indent="0">
              <a:buNone/>
            </a:pPr>
            <a:r>
              <a:rPr lang="en-DK" dirty="0"/>
              <a:t>Torsdag den 9. november på Andreasskolen, Holbæk</a:t>
            </a:r>
          </a:p>
          <a:p>
            <a:pPr marL="0" indent="0">
              <a:buNone/>
            </a:pPr>
            <a:endParaRPr lang="en-DK" dirty="0"/>
          </a:p>
          <a:p>
            <a:pPr marL="0" indent="0">
              <a:buNone/>
            </a:pPr>
            <a:r>
              <a:rPr lang="en-DK" dirty="0"/>
              <a:t>2024</a:t>
            </a:r>
          </a:p>
          <a:p>
            <a:pPr marL="0" indent="0">
              <a:buNone/>
            </a:pPr>
            <a:r>
              <a:rPr lang="en-DK" dirty="0"/>
              <a:t>Tirsdag den 23. april på Davidskolen, Bornholm</a:t>
            </a:r>
          </a:p>
          <a:p>
            <a:pPr marL="0" indent="0">
              <a:buNone/>
            </a:pPr>
            <a:r>
              <a:rPr lang="en-DK" dirty="0"/>
              <a:t>Tirsdag den 12. november på Jakobskolen, Frederiksberg</a:t>
            </a:r>
          </a:p>
          <a:p>
            <a:pPr marL="0" indent="0">
              <a:buNone/>
            </a:pPr>
            <a:endParaRPr lang="en-DK" dirty="0"/>
          </a:p>
          <a:p>
            <a:pPr marL="0" indent="0">
              <a:buNone/>
            </a:pPr>
            <a:endParaRPr lang="en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E57E-4BCF-7B60-0644-6922890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27672-5628-8F3F-BDD3-4B725C37A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0608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8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9EF62-51AF-3E6B-E86B-F0215CBE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Skoleledermøder </a:t>
            </a:r>
            <a:r>
              <a:rPr lang="en-GB" dirty="0"/>
              <a:t>i</a:t>
            </a:r>
            <a:r>
              <a:rPr lang="en-DK" dirty="0"/>
              <a:t> 2023 og 2024 (VEST)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ACB5-F7EE-E361-5EFD-8CCA34B97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DK" dirty="0"/>
              <a:t>2023</a:t>
            </a:r>
          </a:p>
          <a:p>
            <a:pPr marL="0" indent="0">
              <a:buNone/>
            </a:pPr>
            <a:r>
              <a:rPr lang="en-DK" dirty="0"/>
              <a:t>Onsdag den 19. april på Klippen, Voel</a:t>
            </a:r>
          </a:p>
          <a:p>
            <a:pPr marL="0" indent="0">
              <a:buNone/>
            </a:pPr>
            <a:r>
              <a:rPr lang="en-DK" dirty="0"/>
              <a:t>Tirsdag den 7. november på Bøgballe, Uldum</a:t>
            </a:r>
          </a:p>
          <a:p>
            <a:pPr marL="0" indent="0">
              <a:buNone/>
            </a:pPr>
            <a:endParaRPr lang="en-DK" dirty="0"/>
          </a:p>
          <a:p>
            <a:pPr marL="0" indent="0">
              <a:buNone/>
            </a:pPr>
            <a:r>
              <a:rPr lang="en-DK" dirty="0"/>
              <a:t>2024</a:t>
            </a:r>
          </a:p>
          <a:p>
            <a:pPr marL="0" indent="0">
              <a:buNone/>
            </a:pPr>
            <a:r>
              <a:rPr lang="en-DK" dirty="0"/>
              <a:t>Onsdag den 17. april på DKF, Holstebro</a:t>
            </a:r>
          </a:p>
          <a:p>
            <a:pPr marL="0" indent="0">
              <a:buNone/>
            </a:pPr>
            <a:r>
              <a:rPr lang="en-DK" dirty="0"/>
              <a:t>Tirsdag den 5. november på MKF, Herning</a:t>
            </a:r>
          </a:p>
          <a:p>
            <a:pPr marL="0" indent="0">
              <a:buNone/>
            </a:pPr>
            <a:endParaRPr lang="en-DK" dirty="0"/>
          </a:p>
          <a:p>
            <a:pPr marL="0" indent="0">
              <a:buNone/>
            </a:pPr>
            <a:endParaRPr lang="en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E57E-4BCF-7B60-0644-6922890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27672-5628-8F3F-BDD3-4B725C37A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2100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21013-692A-3578-E45E-98888CB0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Om virksomhedsoverdragelse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C9235-169A-FB54-0BBC-A644274E2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Når en daginstitution og skole fusionerer eller skolen overtager en institution</a:t>
            </a:r>
          </a:p>
          <a:p>
            <a:r>
              <a:rPr lang="en-DK" dirty="0"/>
              <a:t>God dialog med BUPL</a:t>
            </a:r>
          </a:p>
          <a:p>
            <a:r>
              <a:rPr lang="en-DK" dirty="0"/>
              <a:t>Struktur, pædagogik, regler</a:t>
            </a:r>
          </a:p>
          <a:p>
            <a:r>
              <a:rPr lang="en-DK" dirty="0"/>
              <a:t>Friskoleforeningerne, advokatrådgivning</a:t>
            </a:r>
          </a:p>
          <a:p>
            <a:r>
              <a:rPr lang="en-DK" dirty="0"/>
              <a:t>Ikke </a:t>
            </a:r>
            <a:r>
              <a:rPr lang="en-GB" dirty="0" err="1"/>
              <a:t>i</a:t>
            </a:r>
            <a:r>
              <a:rPr lang="en-GB" dirty="0"/>
              <a:t> sig </a:t>
            </a:r>
            <a:r>
              <a:rPr lang="en-GB" dirty="0" err="1"/>
              <a:t>selv</a:t>
            </a:r>
            <a:r>
              <a:rPr lang="en-GB" dirty="0"/>
              <a:t> et problem: Men </a:t>
            </a:r>
            <a:r>
              <a:rPr lang="en-GB" dirty="0" err="1"/>
              <a:t>vær</a:t>
            </a:r>
            <a:r>
              <a:rPr lang="en-GB" dirty="0"/>
              <a:t> </a:t>
            </a:r>
            <a:r>
              <a:rPr lang="en-GB" dirty="0" err="1"/>
              <a:t>opmærksom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brug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at </a:t>
            </a:r>
            <a:r>
              <a:rPr lang="en-GB" dirty="0" err="1"/>
              <a:t>finde</a:t>
            </a:r>
            <a:r>
              <a:rPr lang="en-GB" dirty="0"/>
              <a:t>/</a:t>
            </a:r>
            <a:r>
              <a:rPr lang="en-GB" dirty="0" err="1"/>
              <a:t>henvise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nogle</a:t>
            </a:r>
            <a:r>
              <a:rPr lang="en-GB" dirty="0"/>
              <a:t> </a:t>
            </a:r>
            <a:r>
              <a:rPr lang="en-GB" dirty="0" err="1"/>
              <a:t>ressourcer</a:t>
            </a:r>
            <a:r>
              <a:rPr lang="en-DK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89A58-CC16-B75F-8671-86328C584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D4151-3178-AE81-6016-98B88CED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0664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44EEF-93C5-2A2F-96AE-22115C43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>
                <a:solidFill>
                  <a:srgbClr val="F08E4F"/>
                </a:solidFill>
              </a:rPr>
              <a:t>Kristendomskanon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2F495-FC4D-823D-5371-D6B0DDD4A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>
                <a:solidFill>
                  <a:srgbClr val="F08E4F"/>
                </a:solidFill>
              </a:rPr>
              <a:t>Ved et besøg </a:t>
            </a:r>
            <a:r>
              <a:rPr lang="en-GB" dirty="0" err="1">
                <a:solidFill>
                  <a:srgbClr val="F08E4F"/>
                </a:solidFill>
              </a:rPr>
              <a:t>i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vinters</a:t>
            </a:r>
            <a:r>
              <a:rPr lang="en-GB" dirty="0">
                <a:solidFill>
                  <a:srgbClr val="F08E4F"/>
                </a:solidFill>
              </a:rPr>
              <a:t> bad FKF Mai Mercado om at </a:t>
            </a:r>
            <a:r>
              <a:rPr lang="en-GB" dirty="0" err="1">
                <a:solidFill>
                  <a:srgbClr val="F08E4F"/>
                </a:solidFill>
              </a:rPr>
              <a:t>kaste</a:t>
            </a:r>
            <a:r>
              <a:rPr lang="en-GB" dirty="0">
                <a:solidFill>
                  <a:srgbClr val="F08E4F"/>
                </a:solidFill>
              </a:rPr>
              <a:t> et </a:t>
            </a:r>
            <a:r>
              <a:rPr lang="en-GB" dirty="0" err="1">
                <a:solidFill>
                  <a:srgbClr val="F08E4F"/>
                </a:solidFill>
              </a:rPr>
              <a:t>blik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på</a:t>
            </a:r>
            <a:r>
              <a:rPr lang="en-GB" dirty="0">
                <a:solidFill>
                  <a:srgbClr val="F08E4F"/>
                </a:solidFill>
              </a:rPr>
              <a:t> STUKs </a:t>
            </a:r>
            <a:r>
              <a:rPr lang="en-GB" dirty="0" err="1">
                <a:solidFill>
                  <a:srgbClr val="F08E4F"/>
                </a:solidFill>
              </a:rPr>
              <a:t>adfærd</a:t>
            </a:r>
            <a:r>
              <a:rPr lang="en-GB" dirty="0">
                <a:solidFill>
                  <a:srgbClr val="F08E4F"/>
                </a:solidFill>
              </a:rPr>
              <a:t>. Vi </a:t>
            </a:r>
            <a:r>
              <a:rPr lang="en-GB" dirty="0" err="1">
                <a:solidFill>
                  <a:srgbClr val="F08E4F"/>
                </a:solidFill>
              </a:rPr>
              <a:t>opfordrede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til</a:t>
            </a:r>
            <a:r>
              <a:rPr lang="en-GB" dirty="0">
                <a:solidFill>
                  <a:srgbClr val="F08E4F"/>
                </a:solidFill>
              </a:rPr>
              <a:t>, at der </a:t>
            </a:r>
            <a:r>
              <a:rPr lang="en-GB" dirty="0" err="1">
                <a:solidFill>
                  <a:srgbClr val="F08E4F"/>
                </a:solidFill>
              </a:rPr>
              <a:t>blev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foretaget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en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politisk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evaluering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af</a:t>
            </a:r>
            <a:r>
              <a:rPr lang="en-GB" dirty="0">
                <a:solidFill>
                  <a:srgbClr val="F08E4F"/>
                </a:solidFill>
              </a:rPr>
              <a:t> STUKs </a:t>
            </a:r>
            <a:r>
              <a:rPr lang="en-GB" dirty="0" err="1">
                <a:solidFill>
                  <a:srgbClr val="F08E4F"/>
                </a:solidFill>
              </a:rPr>
              <a:t>arbejde</a:t>
            </a:r>
            <a:r>
              <a:rPr lang="en-GB" dirty="0">
                <a:solidFill>
                  <a:srgbClr val="F08E4F"/>
                </a:solidFill>
              </a:rPr>
              <a:t>.</a:t>
            </a:r>
          </a:p>
          <a:p>
            <a:r>
              <a:rPr lang="en-GB" dirty="0" err="1">
                <a:solidFill>
                  <a:srgbClr val="F08E4F"/>
                </a:solidFill>
              </a:rPr>
              <a:t>Til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gengæld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opfordrede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hun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til</a:t>
            </a:r>
            <a:r>
              <a:rPr lang="en-GB" dirty="0">
                <a:solidFill>
                  <a:srgbClr val="F08E4F"/>
                </a:solidFill>
              </a:rPr>
              <a:t>, at vi </a:t>
            </a:r>
            <a:r>
              <a:rPr lang="en-GB" dirty="0" err="1">
                <a:solidFill>
                  <a:srgbClr val="F08E4F"/>
                </a:solidFill>
              </a:rPr>
              <a:t>spillede</a:t>
            </a:r>
            <a:r>
              <a:rPr lang="en-GB" dirty="0">
                <a:solidFill>
                  <a:srgbClr val="F08E4F"/>
                </a:solidFill>
              </a:rPr>
              <a:t> med </a:t>
            </a:r>
            <a:r>
              <a:rPr lang="en-GB" dirty="0" err="1">
                <a:solidFill>
                  <a:srgbClr val="F08E4F"/>
                </a:solidFill>
              </a:rPr>
              <a:t>omkring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hendes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forslag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til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en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kristendomskanon</a:t>
            </a:r>
            <a:endParaRPr lang="en-GB" dirty="0">
              <a:solidFill>
                <a:srgbClr val="F08E4F"/>
              </a:solidFill>
            </a:endParaRPr>
          </a:p>
          <a:p>
            <a:r>
              <a:rPr lang="en-GB" dirty="0">
                <a:solidFill>
                  <a:srgbClr val="F08E4F"/>
                </a:solidFill>
              </a:rPr>
              <a:t>Er der </a:t>
            </a:r>
            <a:r>
              <a:rPr lang="en-GB" dirty="0" err="1">
                <a:solidFill>
                  <a:srgbClr val="F08E4F"/>
                </a:solidFill>
              </a:rPr>
              <a:t>nogen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i</a:t>
            </a:r>
            <a:r>
              <a:rPr lang="en-GB" dirty="0">
                <a:solidFill>
                  <a:srgbClr val="F08E4F"/>
                </a:solidFill>
              </a:rPr>
              <a:t> FKF, der </a:t>
            </a:r>
            <a:r>
              <a:rPr lang="en-GB" dirty="0" err="1">
                <a:solidFill>
                  <a:srgbClr val="F08E4F"/>
                </a:solidFill>
              </a:rPr>
              <a:t>har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energi</a:t>
            </a:r>
            <a:r>
              <a:rPr lang="en-GB" dirty="0">
                <a:solidFill>
                  <a:srgbClr val="F08E4F"/>
                </a:solidFill>
              </a:rPr>
              <a:t>, </a:t>
            </a:r>
            <a:r>
              <a:rPr lang="en-GB" dirty="0" err="1">
                <a:solidFill>
                  <a:srgbClr val="F08E4F"/>
                </a:solidFill>
              </a:rPr>
              <a:t>tid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og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lyst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til</a:t>
            </a:r>
            <a:r>
              <a:rPr lang="en-GB" dirty="0">
                <a:solidFill>
                  <a:srgbClr val="F08E4F"/>
                </a:solidFill>
              </a:rPr>
              <a:t> at </a:t>
            </a:r>
            <a:r>
              <a:rPr lang="en-GB" dirty="0" err="1">
                <a:solidFill>
                  <a:srgbClr val="F08E4F"/>
                </a:solidFill>
              </a:rPr>
              <a:t>være</a:t>
            </a:r>
            <a:r>
              <a:rPr lang="en-GB" dirty="0">
                <a:solidFill>
                  <a:srgbClr val="F08E4F"/>
                </a:solidFill>
              </a:rPr>
              <a:t> med </a:t>
            </a:r>
            <a:r>
              <a:rPr lang="en-GB" dirty="0" err="1">
                <a:solidFill>
                  <a:srgbClr val="F08E4F"/>
                </a:solidFill>
              </a:rPr>
              <a:t>i</a:t>
            </a:r>
            <a:r>
              <a:rPr lang="en-GB" dirty="0">
                <a:solidFill>
                  <a:srgbClr val="F08E4F"/>
                </a:solidFill>
              </a:rPr>
              <a:t> et ad-hoc </a:t>
            </a:r>
            <a:r>
              <a:rPr lang="en-GB" dirty="0" err="1">
                <a:solidFill>
                  <a:srgbClr val="F08E4F"/>
                </a:solidFill>
              </a:rPr>
              <a:t>udvalg</a:t>
            </a:r>
            <a:r>
              <a:rPr lang="en-GB" dirty="0">
                <a:solidFill>
                  <a:srgbClr val="F08E4F"/>
                </a:solidFill>
              </a:rPr>
              <a:t> (</a:t>
            </a:r>
            <a:r>
              <a:rPr lang="en-GB" dirty="0" err="1">
                <a:solidFill>
                  <a:srgbClr val="F08E4F"/>
                </a:solidFill>
              </a:rPr>
              <a:t>f.eks</a:t>
            </a:r>
            <a:r>
              <a:rPr lang="en-GB" dirty="0">
                <a:solidFill>
                  <a:srgbClr val="F08E4F"/>
                </a:solidFill>
              </a:rPr>
              <a:t>. 1-2 </a:t>
            </a:r>
            <a:r>
              <a:rPr lang="en-GB" dirty="0" err="1">
                <a:solidFill>
                  <a:srgbClr val="F08E4F"/>
                </a:solidFill>
              </a:rPr>
              <a:t>onlinemøder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inden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jul</a:t>
            </a:r>
            <a:r>
              <a:rPr lang="en-GB" dirty="0">
                <a:solidFill>
                  <a:srgbClr val="F08E4F"/>
                </a:solidFill>
              </a:rPr>
              <a:t>), der </a:t>
            </a:r>
            <a:r>
              <a:rPr lang="en-GB" dirty="0" err="1">
                <a:solidFill>
                  <a:srgbClr val="F08E4F"/>
                </a:solidFill>
              </a:rPr>
              <a:t>vil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forsøge</a:t>
            </a:r>
            <a:r>
              <a:rPr lang="en-GB" dirty="0">
                <a:solidFill>
                  <a:srgbClr val="F08E4F"/>
                </a:solidFill>
              </a:rPr>
              <a:t> at </a:t>
            </a:r>
            <a:r>
              <a:rPr lang="en-GB" dirty="0" err="1">
                <a:solidFill>
                  <a:srgbClr val="F08E4F"/>
                </a:solidFill>
              </a:rPr>
              <a:t>kvalificere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papiret</a:t>
            </a:r>
            <a:r>
              <a:rPr lang="en-GB" dirty="0">
                <a:solidFill>
                  <a:srgbClr val="F08E4F"/>
                </a:solidFill>
              </a:rPr>
              <a:t>… IKKE MINDST, </a:t>
            </a:r>
            <a:r>
              <a:rPr lang="en-GB" dirty="0" err="1">
                <a:solidFill>
                  <a:srgbClr val="F08E4F"/>
                </a:solidFill>
              </a:rPr>
              <a:t>hvis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hun</a:t>
            </a:r>
            <a:r>
              <a:rPr lang="en-GB" dirty="0">
                <a:solidFill>
                  <a:srgbClr val="F08E4F"/>
                </a:solidFill>
              </a:rPr>
              <a:t> er </a:t>
            </a:r>
            <a:r>
              <a:rPr lang="en-GB" dirty="0" err="1">
                <a:solidFill>
                  <a:srgbClr val="F08E4F"/>
                </a:solidFill>
              </a:rPr>
              <a:t>rykket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tættere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på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magtens</a:t>
            </a:r>
            <a:r>
              <a:rPr lang="en-GB" dirty="0">
                <a:solidFill>
                  <a:srgbClr val="F08E4F"/>
                </a:solidFill>
              </a:rPr>
              <a:t> </a:t>
            </a:r>
            <a:r>
              <a:rPr lang="en-GB" dirty="0" err="1">
                <a:solidFill>
                  <a:srgbClr val="F08E4F"/>
                </a:solidFill>
              </a:rPr>
              <a:t>høje</a:t>
            </a:r>
            <a:r>
              <a:rPr lang="en-GB" dirty="0">
                <a:solidFill>
                  <a:srgbClr val="F08E4F"/>
                </a:solidFill>
              </a:rPr>
              <a:t> tinder?</a:t>
            </a:r>
          </a:p>
          <a:p>
            <a:endParaRPr lang="en-DK" dirty="0">
              <a:solidFill>
                <a:srgbClr val="F08E4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2B74D-5DBA-6C96-5744-D8D53BAD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9F3C2-E03B-2405-DA59-9ED87D1B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3255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A319-4326-3E74-A48E-4F0D0CBB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Evt v/alle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BBC3-D0CA-304D-281D-32E5642BF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41DD6-49EF-4253-EB9C-26AF49993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9E615-18B2-1EE5-B060-D154703F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449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093" y="1476676"/>
            <a:ext cx="8532816" cy="3545490"/>
          </a:xfrm>
        </p:spPr>
        <p:txBody>
          <a:bodyPr>
            <a:normAutofit/>
          </a:bodyPr>
          <a:lstStyle/>
          <a:p>
            <a:pPr algn="l"/>
            <a:r>
              <a:rPr lang="da-DK" sz="4000" dirty="0">
                <a:solidFill>
                  <a:srgbClr val="3E5044"/>
                </a:solidFill>
                <a:latin typeface="Barlow" pitchFamily="2" charset="77"/>
              </a:rPr>
              <a:t>10.15-10.45</a:t>
            </a:r>
          </a:p>
          <a:p>
            <a:pPr algn="l"/>
            <a:endParaRPr lang="da-DK" sz="4000" dirty="0">
              <a:solidFill>
                <a:srgbClr val="3E5044"/>
              </a:solidFill>
              <a:latin typeface="Barlow" pitchFamily="2" charset="77"/>
            </a:endParaRPr>
          </a:p>
          <a:p>
            <a:pPr algn="l"/>
            <a:r>
              <a:rPr lang="da-DK" sz="4000" dirty="0">
                <a:solidFill>
                  <a:srgbClr val="3E5044"/>
                </a:solidFill>
                <a:latin typeface="Barlow" pitchFamily="2" charset="77"/>
              </a:rPr>
              <a:t>Velkomst og andagt v/skolelederen og præsentationsrunde</a:t>
            </a:r>
          </a:p>
          <a:p>
            <a:pPr algn="l"/>
            <a:endParaRPr lang="da-DK" sz="40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3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3892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243" y="1643450"/>
            <a:ext cx="9737125" cy="4411363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16.00</a:t>
            </a:r>
          </a:p>
          <a:p>
            <a:pPr algn="l"/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  <a:p>
            <a:pPr algn="l"/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Slut –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tak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for nu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30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68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243" y="1643450"/>
            <a:ext cx="9737125" cy="44113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10.45-11.15</a:t>
            </a:r>
          </a:p>
          <a:p>
            <a:pPr marL="0" indent="0" algn="l">
              <a:buNone/>
            </a:pPr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  <a:p>
            <a:pPr marL="0" indent="0" algn="l">
              <a:buNone/>
            </a:pP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Om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demokrati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på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de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kristne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friskoler</a:t>
            </a:r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  <a:p>
            <a:pPr marL="0" indent="0" algn="l">
              <a:buNone/>
            </a:pP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v/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Ninna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Braüner</a:t>
            </a:r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4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442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243" y="1643450"/>
            <a:ext cx="9737125" cy="4411363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11.15-11.30</a:t>
            </a:r>
          </a:p>
          <a:p>
            <a:pPr algn="l"/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  <a:p>
            <a:pPr algn="l"/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Pause</a:t>
            </a:r>
            <a:endParaRPr lang="da-DK" sz="40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5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9512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243" y="1643450"/>
            <a:ext cx="9737125" cy="4411363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11.30-11.45</a:t>
            </a:r>
          </a:p>
          <a:p>
            <a:pPr algn="l"/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  <a:p>
            <a:pPr algn="l"/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OM IT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og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Easy-IQ</a:t>
            </a:r>
          </a:p>
          <a:p>
            <a:pPr algn="l"/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6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7607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7351-C3A8-4151-E35C-F262D25CC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>
                <a:solidFill>
                  <a:srgbClr val="F08E4F"/>
                </a:solidFill>
              </a:rPr>
              <a:t>Om IT og Easy-IQ (høring)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0FD92-935E-735F-A62B-96C28C0F7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1" indent="-342900">
              <a:buAutoNum type="alphaUcPeriod"/>
            </a:pPr>
            <a:r>
              <a:rPr lang="en-DK" sz="2600" dirty="0">
                <a:solidFill>
                  <a:srgbClr val="F08E4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Plan: Halvårligt 1 times online møde for IT-vejledere på alle skoler, ad-hoc fysiske samlinger kun under særlige omstændigheder</a:t>
            </a:r>
          </a:p>
          <a:p>
            <a:pPr marL="800100" lvl="1" indent="-342900">
              <a:buAutoNum type="alphaUcPeriod"/>
            </a:pPr>
            <a:r>
              <a:rPr lang="en-DK" sz="2600" dirty="0">
                <a:solidFill>
                  <a:srgbClr val="F08E4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Ca. 22 af 35 skoler bruger EASY-IQ</a:t>
            </a:r>
          </a:p>
          <a:p>
            <a:pPr marL="800100" lvl="1" indent="-342900">
              <a:buAutoNum type="alphaUcPeriod"/>
            </a:pPr>
            <a:r>
              <a:rPr lang="da-DK" sz="2600" dirty="0">
                <a:solidFill>
                  <a:srgbClr val="F08E4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at få rabatten og brugbar fælles model, har vi brug for et mandat</a:t>
            </a:r>
            <a:r>
              <a:rPr lang="da-DK" sz="2600" dirty="0">
                <a:solidFill>
                  <a:srgbClr val="F08E4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257300" lvl="2" indent="-342900">
              <a:buAutoNum type="arabicPeriod"/>
            </a:pPr>
            <a:r>
              <a:rPr lang="da-DK" sz="1400" dirty="0">
                <a:solidFill>
                  <a:srgbClr val="F08E4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da-DK" sz="1400" dirty="0">
                <a:solidFill>
                  <a:srgbClr val="F08E4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 halvårlige IT-møde efterfølges af ½ times møde for EASY-IQ brugerskoler. Her drøftes</a:t>
            </a:r>
          </a:p>
          <a:p>
            <a:pPr lvl="3"/>
            <a:r>
              <a:rPr lang="da-DK" sz="1600" dirty="0">
                <a:solidFill>
                  <a:srgbClr val="F08E4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Fælles </a:t>
            </a:r>
            <a:r>
              <a:rPr lang="da-DK" sz="1600" dirty="0" err="1">
                <a:solidFill>
                  <a:srgbClr val="F08E4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Easy</a:t>
            </a:r>
            <a:r>
              <a:rPr lang="da-DK" sz="1600" dirty="0">
                <a:solidFill>
                  <a:srgbClr val="F08E4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-IQ problemstillinger og ”ting på vej”</a:t>
            </a:r>
          </a:p>
          <a:p>
            <a:pPr lvl="3"/>
            <a:r>
              <a:rPr lang="da-DK" sz="1600" dirty="0">
                <a:solidFill>
                  <a:srgbClr val="F08E4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Der træffes fælles, forpligtende beslutninger</a:t>
            </a:r>
          </a:p>
          <a:p>
            <a:pPr marL="1257300" lvl="2" indent="-342900">
              <a:buFont typeface="+mj-lt"/>
              <a:buAutoNum type="arabicPeriod"/>
            </a:pPr>
            <a:r>
              <a:rPr lang="da-DK" sz="1800" dirty="0">
                <a:solidFill>
                  <a:srgbClr val="F08E4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Mellem møderne forvaltes ”daglig praksis” af koordinator og kontaktperson, som ud fra aftaler og fælles interesser afgør løbende sager og behov. Pris ca. </a:t>
            </a:r>
            <a:r>
              <a:rPr lang="da-DK" sz="1800" dirty="0">
                <a:solidFill>
                  <a:srgbClr val="F08E4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da-DK" sz="1800" dirty="0">
                <a:solidFill>
                  <a:srgbClr val="F08E4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50,- pr. skole pr. år til den skole, der lægger timer til.</a:t>
            </a:r>
          </a:p>
          <a:p>
            <a:pPr marL="1257300" lvl="2" indent="-342900">
              <a:buAutoNum type="arabicPeriod"/>
            </a:pPr>
            <a:r>
              <a:rPr lang="da-DK" sz="1800" dirty="0">
                <a:solidFill>
                  <a:srgbClr val="F08E4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 der behov for egentlig teknisk hjælp, finder skolerne det andetsteds eller opretter selvstændig aftale med EASY-IQ (koster cirka 5.000,- ekstra p.a.)</a:t>
            </a:r>
            <a:endParaRPr lang="en-DK" sz="2800" dirty="0">
              <a:solidFill>
                <a:srgbClr val="F08E4F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AutoNum type="alphaUcPeriod"/>
            </a:pPr>
            <a:r>
              <a:rPr lang="da-DK" sz="2600" dirty="0">
                <a:solidFill>
                  <a:srgbClr val="F08E4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 det skal </a:t>
            </a:r>
            <a:r>
              <a:rPr lang="da-DK" sz="2600" dirty="0">
                <a:solidFill>
                  <a:srgbClr val="F08E4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være anderledes, skal</a:t>
            </a:r>
            <a:r>
              <a:rPr lang="da-DK" sz="2600" dirty="0">
                <a:solidFill>
                  <a:srgbClr val="F08E4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skolelederne sige til nu</a:t>
            </a:r>
          </a:p>
          <a:p>
            <a:pPr marL="800100" lvl="1" indent="-342900">
              <a:buAutoNum type="alphaUcPeriod"/>
            </a:pPr>
            <a:endParaRPr lang="en-DK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90570-9C3F-EA80-9D81-BEF4474C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B746F-BA45-0C9E-8A5D-B6DA241A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69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243" y="1643450"/>
            <a:ext cx="9737125" cy="4411363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11.45-12.15</a:t>
            </a:r>
          </a:p>
          <a:p>
            <a:pPr algn="l"/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  <a:p>
            <a:pPr algn="l"/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Hvordan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er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skolelederlivet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i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november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2022 - 1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minut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hver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til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fælles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info!</a:t>
            </a:r>
          </a:p>
          <a:p>
            <a:pPr algn="l"/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8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6494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243" y="1643450"/>
            <a:ext cx="9737125" cy="4411363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12.15-12.30</a:t>
            </a:r>
          </a:p>
          <a:p>
            <a:pPr algn="l"/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  <a:p>
            <a:pPr algn="l"/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Status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på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tilsyn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og</a:t>
            </a:r>
            <a:r>
              <a:rPr lang="en-GB" sz="4000" dirty="0">
                <a:solidFill>
                  <a:srgbClr val="3E5044"/>
                </a:solidFill>
                <a:latin typeface="Barlow" pitchFamily="2" charset="77"/>
              </a:rPr>
              <a:t> </a:t>
            </a:r>
            <a:r>
              <a:rPr lang="en-GB" sz="4000" dirty="0" err="1">
                <a:solidFill>
                  <a:srgbClr val="3E5044"/>
                </a:solidFill>
                <a:latin typeface="Barlow" pitchFamily="2" charset="77"/>
              </a:rPr>
              <a:t>vedtægter</a:t>
            </a:r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  <a:p>
            <a:pPr algn="l"/>
            <a:endParaRPr lang="en-GB" sz="40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9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40143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1166</Words>
  <Application>Microsoft Macintosh PowerPoint</Application>
  <PresentationFormat>Widescreen</PresentationFormat>
  <Paragraphs>188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Barlow</vt:lpstr>
      <vt:lpstr>Barlow SemiBold</vt:lpstr>
      <vt:lpstr>Calibri</vt:lpstr>
      <vt:lpstr>Calibri Light</vt:lpstr>
      <vt:lpstr>Office-tema</vt:lpstr>
      <vt:lpstr>Skoleledermøde nov ‘22</vt:lpstr>
      <vt:lpstr>Program før frokost</vt:lpstr>
      <vt:lpstr>PowerPoint Presentation</vt:lpstr>
      <vt:lpstr>PowerPoint Presentation</vt:lpstr>
      <vt:lpstr>PowerPoint Presentation</vt:lpstr>
      <vt:lpstr>PowerPoint Presentation</vt:lpstr>
      <vt:lpstr>Om IT og Easy-IQ (høring)</vt:lpstr>
      <vt:lpstr>PowerPoint Presentation</vt:lpstr>
      <vt:lpstr>PowerPoint Presentation</vt:lpstr>
      <vt:lpstr>PowerPoint Presentation</vt:lpstr>
      <vt:lpstr>PowerPoint Presentation</vt:lpstr>
      <vt:lpstr>Program efter frokost</vt:lpstr>
      <vt:lpstr>PowerPoint Presentation</vt:lpstr>
      <vt:lpstr>FKFs fremtidige struktur og opgave (høring)</vt:lpstr>
      <vt:lpstr>Forretningen</vt:lpstr>
      <vt:lpstr>Om “3.-parts-aftaler”</vt:lpstr>
      <vt:lpstr>10 minutter + 5 minutters opsamling</vt:lpstr>
      <vt:lpstr>PowerPoint Presentation</vt:lpstr>
      <vt:lpstr>Økonomi – hvad ser vi i 2023 og 2024?</vt:lpstr>
      <vt:lpstr>Timeopgørelse, kvartalsvis – hvad er status?</vt:lpstr>
      <vt:lpstr>PowerPoint Presentation</vt:lpstr>
      <vt:lpstr>PowerPoint Presentation</vt:lpstr>
      <vt:lpstr>PowerPoint Presentation</vt:lpstr>
      <vt:lpstr>Blandede bolcher</vt:lpstr>
      <vt:lpstr>Skoleledermøder i 2023 og 2024 (ØST)</vt:lpstr>
      <vt:lpstr>Skoleledermøder i 2023 og 2024 (VEST)</vt:lpstr>
      <vt:lpstr>Om virksomhedsoverdragelse</vt:lpstr>
      <vt:lpstr>Kristendomskanon </vt:lpstr>
      <vt:lpstr>Evt v/alle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Filbert</dc:creator>
  <cp:lastModifiedBy>Jakob Carl Christensen</cp:lastModifiedBy>
  <cp:revision>53</cp:revision>
  <dcterms:created xsi:type="dcterms:W3CDTF">2022-10-03T10:58:45Z</dcterms:created>
  <dcterms:modified xsi:type="dcterms:W3CDTF">2022-11-04T08:09:43Z</dcterms:modified>
</cp:coreProperties>
</file>