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5"/>
  </p:notesMasterIdLst>
  <p:sldIdLst>
    <p:sldId id="257" r:id="rId4"/>
    <p:sldId id="264" r:id="rId5"/>
    <p:sldId id="279" r:id="rId6"/>
    <p:sldId id="262" r:id="rId7"/>
    <p:sldId id="319" r:id="rId8"/>
    <p:sldId id="291" r:id="rId9"/>
    <p:sldId id="314" r:id="rId10"/>
    <p:sldId id="315" r:id="rId11"/>
    <p:sldId id="323" r:id="rId12"/>
    <p:sldId id="316" r:id="rId13"/>
    <p:sldId id="321" r:id="rId14"/>
    <p:sldId id="318" r:id="rId15"/>
    <p:sldId id="304" r:id="rId16"/>
    <p:sldId id="307" r:id="rId17"/>
    <p:sldId id="320" r:id="rId18"/>
    <p:sldId id="322" r:id="rId19"/>
    <p:sldId id="282" r:id="rId20"/>
    <p:sldId id="324" r:id="rId21"/>
    <p:sldId id="317" r:id="rId22"/>
    <p:sldId id="325" r:id="rId23"/>
    <p:sldId id="303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2C2"/>
    <a:srgbClr val="3E5044"/>
    <a:srgbClr val="F08E4F"/>
    <a:srgbClr val="849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7"/>
    <p:restoredTop sz="96327"/>
  </p:normalViewPr>
  <p:slideViewPr>
    <p:cSldViewPr snapToGrid="0">
      <p:cViewPr varScale="1">
        <p:scale>
          <a:sx n="108" d="100"/>
          <a:sy n="108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3095F-74C3-5E46-9B91-98AB8BA459AD}" type="datetimeFigureOut">
              <a:rPr lang="da-DK" smtClean="0"/>
              <a:t>26.11.2023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4D41D-479C-E74B-A4C3-1B3E35D302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9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3FFFB-5427-C0AB-2E34-9D27F64DD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353F70-0C49-1710-37B5-ACBA999F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2F676A-440A-D53D-0486-6337340F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DD30-B3AE-054D-84B9-0C53DCA341DC}" type="datetime1">
              <a:rPr lang="da-DK" smtClean="0"/>
              <a:t>26.11.2023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1EA2AA-2C96-7FC9-D430-9400B1E7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8E431B-5748-91B5-5802-AE758E21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F398FD3F-942D-C397-2249-565274EE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480"/>
          <a:stretch/>
        </p:blipFill>
        <p:spPr>
          <a:xfrm>
            <a:off x="139781" y="6182879"/>
            <a:ext cx="482438" cy="5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E558F-8B13-200E-8267-432B3AD6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6730B5-565D-7ED5-7B1D-53FCAD7E7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594657-9259-7844-54B5-6F5C81AA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1324-5D1F-DB43-A9C5-F406A7E01EE7}" type="datetime1">
              <a:rPr lang="da-DK" smtClean="0"/>
              <a:t>26.11.2023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8F89C1-50F7-5BFC-2DFC-026E0D6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E0AAA4-9F4F-73A9-CDBA-FE8B1927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07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D567F8-9F2B-5B83-C0B9-769483F9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E0103F3-E711-2ECD-C9F9-88F23C95F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F5753D-9A90-9A0D-72B5-08A74A2C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81BC-3052-7A4F-B95B-83D65CF4D082}" type="datetime1">
              <a:rPr lang="da-DK" smtClean="0"/>
              <a:t>26.11.2023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55BED-1E11-3BF2-54DE-9FA66B19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CB94EA-E6B9-F479-D7EF-9221C84B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72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FEDF8-6D05-175E-12C2-C3DFB102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A1011F-B5A2-EB4F-C57A-A009AB0E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56A2-1C95-2B4A-98EE-90DD5BD0173E}" type="datetime1">
              <a:rPr lang="da-DK" smtClean="0"/>
              <a:t>26.11.2023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902E17-2EB4-D10B-842D-B811B177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EF7DB9-DC1F-87C8-F27F-66FD9FD2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1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B6C73-5B9A-D3A9-91C7-02499212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9A39C7-D37B-92F8-18D6-DD37FF0B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C70E32-73B6-06E0-0DE6-FFA16B79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4E6A-B1D3-3E4D-85F9-2E1125156608}" type="datetime1">
              <a:rPr lang="da-DK" smtClean="0"/>
              <a:t>26.11.2023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68455D-517D-E3BD-532A-4CCF120C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E90DB3-EFE1-FA9C-9BC7-E3FD7C46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0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3DCC6-B0AF-1136-2051-5A2DD2DB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7AE4D9-4892-B551-0C08-B9FC93AC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FD4CE1-15BA-94BE-EC49-9E69500E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5CC-DCB6-C441-AC86-28EABB0F07EF}" type="datetime1">
              <a:rPr lang="da-DK" smtClean="0"/>
              <a:t>26.11.2023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CB8EC9-E280-19B0-3005-33613B17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DF585A-3AD1-BA20-D444-AABCAB19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68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79F0C-43E8-2638-DB4C-DEE29CA2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6213C-586E-7285-BABE-1D118E9E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383151A-16C6-C47E-4008-2A34D7AF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207931-80C3-78F2-6A70-1410C1BF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527B-220A-0843-AEFC-FC6981CD50F1}" type="datetime1">
              <a:rPr lang="da-DK" smtClean="0"/>
              <a:t>26.11.2023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7940FE-0044-9E60-17C2-87D2F6A5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33E7B9D-8ED4-434D-7BDD-5FEEEAE9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2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D4265-1D37-2250-8C18-7CCD2D3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477840-5580-5416-8D34-A5354B4F9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A20B2B-B957-49FE-E827-9D40DC89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70065F4-D2ED-C3EC-1400-37D1631F9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3E8FCE-FF7E-B482-3AC5-476CD019A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99098E-8D46-D38F-617D-DD98912C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F34-C914-8447-AFF6-53918036C622}" type="datetime1">
              <a:rPr lang="da-DK" smtClean="0"/>
              <a:t>26.11.2023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A95A5D-39FC-0702-8C57-EFE537F0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24CDFBD-BE1E-069F-B121-1073A335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4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E2246-E3CA-C91F-77C9-4B47F908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CE2BD2-86F7-2BDA-F904-E5B3291D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F9D-889C-E24D-89B5-E3C6EC3FC871}" type="datetime1">
              <a:rPr lang="da-DK" smtClean="0"/>
              <a:t>26.11.2023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3323-A2CC-145D-CA25-C1B3757A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F2BF5F-0D5E-5327-126C-A97CC20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49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0F38CC2-4ADA-7EBC-EED4-039505DB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8D38-250F-564B-9288-087BBFD37486}" type="datetime1">
              <a:rPr lang="da-DK" smtClean="0"/>
              <a:t>26.11.2023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255926-D3B3-91E4-E768-B7AA6ABB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33BD3-DC2E-E1FB-2A50-1E7C774A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70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8E80B-0583-3307-8593-8DBB0DBC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D1A3C3-80D1-7F77-A38B-E34AF543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DE3DA-4707-83B5-3608-6B65E393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50B38B-3885-BD22-7B57-9822EFFA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C2A4-8BD5-5F4A-85E9-03592641DF5E}" type="datetime1">
              <a:rPr lang="da-DK" smtClean="0"/>
              <a:t>26.11.2023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3CF053-DBA5-BB4F-9DD1-BFF28873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A1D930-4D36-E0C9-123B-12043BA6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2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ECAFE-E172-08F7-26F9-D0AC78B2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7E3B91E-C481-C1AE-4D26-960CBF320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36A61C-3CBF-5F79-99D9-BC27C55D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6C52EB-9BB9-23DA-383E-8A680ED8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8B1-2F29-4843-AF60-37791B06171F}" type="datetime1">
              <a:rPr lang="da-DK" smtClean="0"/>
              <a:t>26.11.2023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424331-B26C-54F2-A00B-48F8B97C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6B4FCA-359C-165C-FDFC-2509FDE0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D767-E5CA-8B45-B71B-ADE0E6A77C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89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7DE418F-E806-3784-4D8C-EFBE19E3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63115C-D0F6-FE45-D760-7297CB86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430666-A899-70A5-E8E3-5BF5DCEA4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CC16-967A-7649-8E28-33690D0F8D2D}" type="datetime1">
              <a:rPr lang="da-DK" smtClean="0"/>
              <a:t>26.11.2023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77D392-9993-ED12-CE53-DDB77DB4F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6E58B6-4527-526E-7BA9-CA6CAC5AE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D767-E5CA-8B45-B71B-ADE0E6A77CD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garden&#10;&#10;Description automatically generated">
            <a:extLst>
              <a:ext uri="{FF2B5EF4-FFF2-40B4-BE49-F238E27FC236}">
                <a16:creationId xmlns:a16="http://schemas.microsoft.com/office/drawing/2014/main" id="{F05A0BC6-87F8-E3CB-896F-2ACA538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2"/>
            <a:ext cx="12974190" cy="68601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chemeClr val="bg1"/>
                </a:solidFill>
                <a:latin typeface="Barlow SemiBold" pitchFamily="2" charset="77"/>
                <a:ea typeface="Baskerville" panose="02020502070401020303" pitchFamily="18" charset="0"/>
              </a:rPr>
              <a:t>FKF-Webinar: ”Ny i bestyrelsen”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62" y="4864613"/>
            <a:ext cx="7712355" cy="1308597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rgbClr val="FFFF00"/>
                </a:solidFill>
                <a:latin typeface="Barlow" pitchFamily="2" charset="77"/>
              </a:rPr>
              <a:t>Onsdag den 29. oktober 2023, kl. 19.00-19.45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FCF08CD-2126-AD40-4F79-3FBDA2CA7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2" y="6173211"/>
            <a:ext cx="2251706" cy="6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2022 var udfordrende - I 2023 må vi alle være vores sociale ansvar bevidst  - Lowell">
            <a:extLst>
              <a:ext uri="{FF2B5EF4-FFF2-40B4-BE49-F238E27FC236}">
                <a16:creationId xmlns:a16="http://schemas.microsoft.com/office/drawing/2014/main" id="{87A72E33-AB79-58AD-4B8C-3129318D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84482"/>
            <a:ext cx="12191998" cy="81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DEL 2: Hvad er bestyrelsens opgave og ansvar?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10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7B8A8E-892C-A288-7FED-704C04F07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54809"/>
            <a:ext cx="4780878" cy="5302624"/>
          </a:xfrm>
        </p:spPr>
        <p:txBody>
          <a:bodyPr>
            <a:normAutofit/>
          </a:bodyPr>
          <a:lstStyle/>
          <a:p>
            <a:pPr marL="342900" indent="-342900" algn="l">
              <a:buFont typeface="Barlow" pitchFamily="2" charset="77"/>
              <a:buChar char="-"/>
            </a:pPr>
            <a:r>
              <a:rPr lang="da-DK" sz="3200" b="1" dirty="0">
                <a:solidFill>
                  <a:schemeClr val="bg1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At følge overbevisningen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b="1" dirty="0">
                <a:solidFill>
                  <a:schemeClr val="bg1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At sikre skolen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b="1" dirty="0">
                <a:solidFill>
                  <a:schemeClr val="bg1"/>
                </a:solidFill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At tage det overordnede ansvar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b="1" dirty="0">
                <a:solidFill>
                  <a:schemeClr val="bg1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Ansættelser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b="1" dirty="0">
                <a:solidFill>
                  <a:schemeClr val="bg1"/>
                </a:solidFill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Skolelederens ve og vel</a:t>
            </a:r>
            <a:endParaRPr lang="en-DK" sz="3200" b="1" dirty="0">
              <a:solidFill>
                <a:schemeClr val="bg1"/>
              </a:solidFill>
              <a:effectLst/>
              <a:latin typeface="Barlow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034DFB9-A486-3B07-15CA-B898CEA97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874DB89-60B9-3613-856B-A63365F5C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FF91784A-FFFA-160E-3C02-362674B30F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660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At følge overbevisningen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Påtage sig (at lægge) linjen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Vilje til at forholde sig til aktuelle spørgsmål, der presser skolelivet</a:t>
            </a:r>
            <a:endParaRPr lang="en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846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At sikre skolen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7B8A8E-892C-A288-7FED-704C04F07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182" y="1935714"/>
            <a:ext cx="7395156" cy="443233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Soliditet</a:t>
            </a:r>
            <a:endParaRPr lang="en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Økonomi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Sprog og PR</a:t>
            </a:r>
            <a:endParaRPr lang="en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 Free Guy online - Viaplay">
            <a:extLst>
              <a:ext uri="{FF2B5EF4-FFF2-40B4-BE49-F238E27FC236}">
                <a16:creationId xmlns:a16="http://schemas.microsoft.com/office/drawing/2014/main" id="{4ADE096F-AC95-DB38-3A48-3235887D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82" y="3815647"/>
            <a:ext cx="1701598" cy="255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Seven Principles of Business Integrity - Integrity Solutions">
            <a:extLst>
              <a:ext uri="{FF2B5EF4-FFF2-40B4-BE49-F238E27FC236}">
                <a16:creationId xmlns:a16="http://schemas.microsoft.com/office/drawing/2014/main" id="{7FF7E767-8037-4504-EE01-7D32BEB7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84" y="3429000"/>
            <a:ext cx="6852853" cy="27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1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rgbClr val="F08E4F"/>
                </a:solidFill>
                <a:latin typeface="Barlow" pitchFamily="2" charset="77"/>
                <a:ea typeface="Baskerville" panose="02020502070401020303" pitchFamily="18" charset="0"/>
              </a:rPr>
              <a:t>Integritet og soliditet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329B755-37C7-046E-E264-F0850E8F6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366" y="1868721"/>
            <a:ext cx="5145088" cy="449998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Skolen skal kendes på ordentlighed og troværdighed (= integritet)</a:t>
            </a:r>
          </a:p>
          <a:p>
            <a:pPr algn="l">
              <a:lnSpc>
                <a:spcPct val="150000"/>
              </a:lnSpc>
            </a:pPr>
            <a:endParaRPr lang="da-DK" dirty="0">
              <a:solidFill>
                <a:srgbClr val="3E5044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Soliditet er mange ting, herunder:</a:t>
            </a:r>
          </a:p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- Kontinuitet og ordholdenhed</a:t>
            </a:r>
          </a:p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- </a:t>
            </a:r>
            <a:r>
              <a:rPr lang="da-DK" dirty="0" err="1">
                <a:solidFill>
                  <a:srgbClr val="3E5044"/>
                </a:solidFill>
              </a:rPr>
              <a:t>Grundfæstethed</a:t>
            </a:r>
            <a:r>
              <a:rPr lang="da-DK" dirty="0">
                <a:solidFill>
                  <a:srgbClr val="3E5044"/>
                </a:solidFill>
              </a:rPr>
              <a:t> og transparens</a:t>
            </a:r>
          </a:p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- Aktualitet og rettidig omhu</a:t>
            </a:r>
          </a:p>
          <a:p>
            <a:pPr algn="l">
              <a:lnSpc>
                <a:spcPct val="150000"/>
              </a:lnSpc>
            </a:pPr>
            <a:endParaRPr lang="da-DK" dirty="0">
              <a:solidFill>
                <a:srgbClr val="3E5044"/>
              </a:solidFill>
            </a:endParaRPr>
          </a:p>
        </p:txBody>
      </p:sp>
      <p:pic>
        <p:nvPicPr>
          <p:cNvPr id="5122" name="Picture 2" descr="Castles to Visit in Scotland - Days Out &amp; Tours | VisitScotland">
            <a:extLst>
              <a:ext uri="{FF2B5EF4-FFF2-40B4-BE49-F238E27FC236}">
                <a16:creationId xmlns:a16="http://schemas.microsoft.com/office/drawing/2014/main" id="{EBA1C10D-9F6B-D75C-0326-DF95601F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47794"/>
            <a:ext cx="5145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0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Økonomi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/>
          </a:bodyPr>
          <a:lstStyle/>
          <a:p>
            <a:pPr algn="l"/>
            <a:endParaRPr lang="da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Likviditet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Nøgletal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er vi om 5 år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buFont typeface="Wingdings" pitchFamily="2" charset="2"/>
              <a:buChar char="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Bygninger</a:t>
            </a:r>
            <a:endParaRPr lang="en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14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2050" name="Picture 2" descr="How one man developed a 'money blueprint' system to get out of debt">
            <a:extLst>
              <a:ext uri="{FF2B5EF4-FFF2-40B4-BE49-F238E27FC236}">
                <a16:creationId xmlns:a16="http://schemas.microsoft.com/office/drawing/2014/main" id="{A18577C9-AFBA-6AC2-BEBE-80750FA4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29" y="2372334"/>
            <a:ext cx="7268309" cy="38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6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Sprog og PR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1" y="1841442"/>
            <a:ext cx="4678680" cy="4429252"/>
          </a:xfrm>
        </p:spPr>
        <p:txBody>
          <a:bodyPr>
            <a:normAutofit/>
          </a:bodyPr>
          <a:lstStyle/>
          <a:p>
            <a:pPr algn="l"/>
            <a:r>
              <a:rPr lang="en-DK" sz="2800" dirty="0">
                <a:solidFill>
                  <a:srgbClr val="3E5044"/>
                </a:solidFill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DK" sz="2800" dirty="0">
                <a:solidFill>
                  <a:srgbClr val="3E5044"/>
                </a:solidFill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Hvordan taler vi om os selv?</a:t>
            </a:r>
          </a:p>
          <a:p>
            <a:pPr algn="l"/>
            <a:r>
              <a:rPr lang="en-DK" sz="2800" dirty="0">
                <a:solidFill>
                  <a:srgbClr val="3E5044"/>
                </a:solidFill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DK" sz="2800" dirty="0">
                <a:solidFill>
                  <a:srgbClr val="3E5044"/>
                </a:solidFill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Hvad vil vi kendes på?</a:t>
            </a:r>
          </a:p>
          <a:p>
            <a:pPr algn="l"/>
            <a:r>
              <a:rPr lang="en-DK" sz="2800" dirty="0">
                <a:solidFill>
                  <a:srgbClr val="3E5044"/>
                </a:solidFill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- Hvad fortæller vi, når vi fortæller historien om skolen?</a:t>
            </a:r>
          </a:p>
          <a:p>
            <a:pPr algn="l"/>
            <a:r>
              <a:rPr lang="en-DK" sz="2800" dirty="0">
                <a:solidFill>
                  <a:srgbClr val="3E5044"/>
                </a:solidFill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- Med klarhed skalere op og ned </a:t>
            </a:r>
            <a:r>
              <a:rPr lang="en-GB" sz="2800" dirty="0" err="1">
                <a:solidFill>
                  <a:srgbClr val="3E5044"/>
                </a:solidFill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3E5044"/>
                </a:solidFill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3E5044"/>
                </a:solidFill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pixelopløsning</a:t>
            </a:r>
            <a:endParaRPr lang="en-DK" sz="2800" dirty="0">
              <a:solidFill>
                <a:srgbClr val="3E5044"/>
              </a:solidFill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a-D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15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8577C9-AFBA-6AC2-BEBE-80750FA4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464093" y="2372334"/>
            <a:ext cx="5746780" cy="38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8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Tage det overordnede ansvar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bestyrelsens opgave – og desuden står det i loven</a:t>
            </a:r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</a:t>
            </a:r>
          </a:p>
          <a:p>
            <a:pPr lvl="0" algn="l"/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0" algn="l"/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</a:t>
            </a:r>
            <a:r>
              <a:rPr lang="da-D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Vision og s</a:t>
            </a:r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trategi</a:t>
            </a:r>
            <a:endParaRPr lang="en-DK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Økonomi</a:t>
            </a:r>
          </a:p>
          <a:p>
            <a:pPr lvl="0" algn="l"/>
            <a:r>
              <a:rPr lang="en-DK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Ramme for skolekulturen</a:t>
            </a:r>
          </a:p>
          <a:p>
            <a:pPr lvl="0" algn="l"/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Vedtægt</a:t>
            </a:r>
            <a:endParaRPr lang="en-DK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Profil (udeliv, pædagogik, </a:t>
            </a:r>
            <a:r>
              <a:rPr lang="da-DK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samfunds-orientering</a:t>
            </a:r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a-DK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osv</a:t>
            </a:r>
            <a: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16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24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Ansættelser</a:t>
            </a:r>
            <a:endParaRPr lang="da-DK" sz="4400" b="1" dirty="0">
              <a:solidFill>
                <a:schemeClr val="bg1"/>
              </a:solidFill>
              <a:latin typeface="Barlow SemiBold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17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861BE1FD-463A-2FE2-09AB-C128618A7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285" y="1936376"/>
            <a:ext cx="9011858" cy="4432330"/>
          </a:xfrm>
        </p:spPr>
        <p:txBody>
          <a:bodyPr>
            <a:noAutofit/>
          </a:bodyPr>
          <a:lstStyle/>
          <a:p>
            <a:pPr algn="l"/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Skolelederens linje – det er ham/hende I har valgt!</a:t>
            </a:r>
          </a:p>
          <a:p>
            <a:pPr algn="l"/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Tavshedspligt</a:t>
            </a:r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Forholde sig til virkeligheden!</a:t>
            </a:r>
          </a:p>
          <a:p>
            <a:pPr algn="l"/>
            <a:r>
              <a:rPr lang="da-DK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forholdet mellem reelle behov og ideale, (kristelige) målsætninger</a:t>
            </a:r>
          </a:p>
          <a:p>
            <a:pPr algn="l"/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Særligt ansvar for skolelederens ve og vel</a:t>
            </a:r>
          </a:p>
          <a:p>
            <a:pPr algn="l"/>
            <a:endParaRPr lang="en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a-DK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DK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4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A5E9A3B7-E1B6-57D5-7D62-F551EAB92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6" r="17846"/>
          <a:stretch/>
        </p:blipFill>
        <p:spPr>
          <a:xfrm>
            <a:off x="0" y="199413"/>
            <a:ext cx="3530165" cy="5472339"/>
          </a:xfrm>
          <a:prstGeom prst="rect">
            <a:avLst/>
          </a:prstGeom>
          <a:ln w="12700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OVERBLIK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682" y="1936376"/>
            <a:ext cx="7395156" cy="4432330"/>
          </a:xfrm>
        </p:spPr>
        <p:txBody>
          <a:bodyPr>
            <a:normAutofit/>
          </a:bodyPr>
          <a:lstStyle/>
          <a:p>
            <a:pPr marR="1137920" algn="l">
              <a:lnSpc>
                <a:spcPct val="105000"/>
              </a:lnSpc>
            </a:pPr>
            <a:r>
              <a:rPr lang="da-DK" sz="3500" b="1" dirty="0">
                <a:solidFill>
                  <a:srgbClr val="3E4F44"/>
                </a:solidFill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TEMA: </a:t>
            </a:r>
            <a:r>
              <a:rPr lang="da-DK" sz="3500" b="1" dirty="0">
                <a:solidFill>
                  <a:srgbClr val="3E4F44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”Ny i bestyrelsen”</a:t>
            </a:r>
            <a:endParaRPr lang="en-DK" sz="3500" b="1" dirty="0">
              <a:solidFill>
                <a:srgbClr val="3E4F44"/>
              </a:solidFill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lvl="0" algn="l"/>
            <a:endParaRPr lang="da-DK" sz="2800" dirty="0"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1. Hvad er en fri skole? ✔️</a:t>
            </a: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2. Hvad er bestyrelsens opgave og ansvar? ✔️</a:t>
            </a:r>
          </a:p>
          <a:p>
            <a:pPr lvl="0" algn="l"/>
            <a:r>
              <a:rPr lang="da-DK" sz="2800" dirty="0">
                <a:highlight>
                  <a:srgbClr val="B8D2C2"/>
                </a:highlight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3. Roller i bestyrelsen</a:t>
            </a:r>
            <a:endParaRPr lang="da-DK" sz="2800" dirty="0">
              <a:effectLst/>
              <a:highlight>
                <a:srgbClr val="B8D2C2"/>
              </a:highlight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6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DEL 3: Roller i bestyrelsen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19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7B8A8E-892C-A288-7FED-704C04F07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905" y="1936376"/>
            <a:ext cx="7395156" cy="4432330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Formanden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menige medlem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Organisering i retning af helhed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Aktiv deltagelse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en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Fortalervirksomhed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en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Valgt som forælder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en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Valgt som repræsentant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en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Samarbejde</a:t>
            </a:r>
          </a:p>
          <a:p>
            <a:pPr marL="342900" lvl="0" indent="-342900" algn="l">
              <a:buFont typeface="Barlow" pitchFamily="2" charset="77"/>
              <a:buChar char="-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agthund</a:t>
            </a:r>
          </a:p>
        </p:txBody>
      </p:sp>
      <p:pic>
        <p:nvPicPr>
          <p:cNvPr id="3074" name="Picture 2" descr="Defining Roles and Responsibilities - Cerius Executives">
            <a:extLst>
              <a:ext uri="{FF2B5EF4-FFF2-40B4-BE49-F238E27FC236}">
                <a16:creationId xmlns:a16="http://schemas.microsoft.com/office/drawing/2014/main" id="{15BD6187-4E23-33EC-D9DE-2D39C6B0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58" y="2694573"/>
            <a:ext cx="4716780" cy="31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1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A5E9A3B7-E1B6-57D5-7D62-F551EAB92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6" r="17846"/>
          <a:stretch/>
        </p:blipFill>
        <p:spPr>
          <a:xfrm>
            <a:off x="0" y="199413"/>
            <a:ext cx="3530165" cy="5472339"/>
          </a:xfrm>
          <a:prstGeom prst="rect">
            <a:avLst/>
          </a:prstGeom>
          <a:ln w="12700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682" y="1936376"/>
            <a:ext cx="7395156" cy="4432330"/>
          </a:xfrm>
        </p:spPr>
        <p:txBody>
          <a:bodyPr>
            <a:normAutofit/>
          </a:bodyPr>
          <a:lstStyle/>
          <a:p>
            <a:pPr marR="1137920" algn="l">
              <a:lnSpc>
                <a:spcPct val="105000"/>
              </a:lnSpc>
            </a:pPr>
            <a:r>
              <a:rPr lang="da-DK" sz="3500" b="1" dirty="0">
                <a:solidFill>
                  <a:srgbClr val="3E4F44"/>
                </a:solidFill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TEMA: </a:t>
            </a:r>
            <a:r>
              <a:rPr lang="da-DK" sz="3500" b="1" dirty="0">
                <a:solidFill>
                  <a:srgbClr val="3E4F44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”Ny i bestyrelsen”</a:t>
            </a:r>
            <a:endParaRPr lang="en-DK" sz="3500" b="1" dirty="0">
              <a:solidFill>
                <a:srgbClr val="3E4F44"/>
              </a:solidFill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(men andre må også gerne være med)</a:t>
            </a:r>
          </a:p>
          <a:p>
            <a:pPr lvl="0" algn="l"/>
            <a:endParaRPr lang="da-DK" sz="2800" dirty="0"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1. Hvad er en fri skole?</a:t>
            </a: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2. Hvad er bestyrelsens opgave og ansvar?</a:t>
            </a:r>
          </a:p>
          <a:p>
            <a:pPr lvl="0" algn="l"/>
            <a:r>
              <a:rPr lang="da-DK" sz="2800" dirty="0"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3. Roller i bestyrelsen</a:t>
            </a:r>
            <a:endParaRPr lang="da-DK" sz="2800" dirty="0">
              <a:effectLst/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E35DFA-5053-623B-689B-F94E2EBC3468}"/>
              </a:ext>
            </a:extLst>
          </p:cNvPr>
          <p:cNvSpPr/>
          <p:nvPr/>
        </p:nvSpPr>
        <p:spPr>
          <a:xfrm rot="19002323">
            <a:off x="8038702" y="4747294"/>
            <a:ext cx="4320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OBS: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Webinaret</a:t>
            </a: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optages</a:t>
            </a:r>
            <a:endParaRPr lang="en-GB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720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A5E9A3B7-E1B6-57D5-7D62-F551EAB92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6" r="17846"/>
          <a:stretch/>
        </p:blipFill>
        <p:spPr>
          <a:xfrm>
            <a:off x="0" y="199413"/>
            <a:ext cx="3530165" cy="5472339"/>
          </a:xfrm>
          <a:prstGeom prst="rect">
            <a:avLst/>
          </a:prstGeom>
          <a:ln w="12700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OVERBLIK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682" y="1936376"/>
            <a:ext cx="7395156" cy="4432330"/>
          </a:xfrm>
        </p:spPr>
        <p:txBody>
          <a:bodyPr>
            <a:normAutofit/>
          </a:bodyPr>
          <a:lstStyle/>
          <a:p>
            <a:pPr marR="1137920" algn="l">
              <a:lnSpc>
                <a:spcPct val="105000"/>
              </a:lnSpc>
            </a:pPr>
            <a:r>
              <a:rPr lang="da-DK" sz="3500" b="1" dirty="0">
                <a:solidFill>
                  <a:srgbClr val="3E4F44"/>
                </a:solidFill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TEMA: </a:t>
            </a:r>
            <a:r>
              <a:rPr lang="da-DK" sz="3500" b="1" dirty="0">
                <a:solidFill>
                  <a:srgbClr val="3E4F44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”Ny i bestyrelsen”</a:t>
            </a:r>
            <a:endParaRPr lang="en-DK" sz="3500" b="1" dirty="0">
              <a:solidFill>
                <a:srgbClr val="3E4F44"/>
              </a:solidFill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lvl="0" algn="l"/>
            <a:endParaRPr lang="da-DK" sz="2800" dirty="0"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1. Hvad er en fri skole? ✔️</a:t>
            </a: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2. Hvad er bestyrelsens opgave og ansvar? ✔️</a:t>
            </a:r>
          </a:p>
          <a:p>
            <a:pPr lvl="0" algn="l"/>
            <a:r>
              <a:rPr lang="da-DK" sz="2800" dirty="0"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3. Roller i bestyrelsen </a:t>
            </a:r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✔️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20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Spørgsmål og kommentarer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21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3CAA8-10EE-0633-4FD3-F0BE8BF2FCC6}"/>
              </a:ext>
            </a:extLst>
          </p:cNvPr>
          <p:cNvSpPr txBox="1"/>
          <p:nvPr/>
        </p:nvSpPr>
        <p:spPr>
          <a:xfrm>
            <a:off x="1091381" y="2418735"/>
            <a:ext cx="9474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u="sng" dirty="0"/>
              <a:t>Skoleåret 2023-2024 har tre webinarer for bestyrelser:</a:t>
            </a:r>
          </a:p>
          <a:p>
            <a:endParaRPr lang="en-DK" dirty="0"/>
          </a:p>
          <a:p>
            <a:r>
              <a:rPr lang="en-DK" dirty="0"/>
              <a:t>Torsdag d. 26. oktober: Om bestyrelsens arbejde (generelt)</a:t>
            </a:r>
          </a:p>
          <a:p>
            <a:endParaRPr lang="en-DK" dirty="0"/>
          </a:p>
          <a:p>
            <a:r>
              <a:rPr lang="en-DK" dirty="0"/>
              <a:t>Onsdag d. 29. november: Ny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bestyrelsen</a:t>
            </a:r>
            <a:r>
              <a:rPr lang="en-GB" dirty="0"/>
              <a:t> – om roller, </a:t>
            </a:r>
            <a:r>
              <a:rPr lang="en-GB" dirty="0" err="1"/>
              <a:t>opgaver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ansvar</a:t>
            </a:r>
            <a:endParaRPr lang="en-GB" dirty="0"/>
          </a:p>
          <a:p>
            <a:r>
              <a:rPr lang="en-GB" dirty="0" err="1"/>
              <a:t>Åbent</a:t>
            </a:r>
            <a:r>
              <a:rPr lang="en-GB" dirty="0"/>
              <a:t> for alle, men </a:t>
            </a:r>
            <a:r>
              <a:rPr lang="en-GB" dirty="0" err="1"/>
              <a:t>målrettet</a:t>
            </a:r>
            <a:r>
              <a:rPr lang="en-GB" dirty="0"/>
              <a:t> </a:t>
            </a:r>
            <a:r>
              <a:rPr lang="en-GB" dirty="0" err="1"/>
              <a:t>især</a:t>
            </a:r>
            <a:r>
              <a:rPr lang="en-GB" dirty="0"/>
              <a:t> nye </a:t>
            </a:r>
            <a:r>
              <a:rPr lang="en-GB" dirty="0" err="1"/>
              <a:t>bestyrelsesmedlemmer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Tirsdag</a:t>
            </a:r>
            <a:r>
              <a:rPr lang="en-GB" dirty="0"/>
              <a:t> d. 19. Marts: “</a:t>
            </a:r>
            <a:r>
              <a:rPr lang="en-GB" dirty="0" err="1"/>
              <a:t>Gode</a:t>
            </a:r>
            <a:r>
              <a:rPr lang="en-GB" dirty="0"/>
              <a:t> tips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bestyrelser</a:t>
            </a:r>
            <a:r>
              <a:rPr lang="en-GB" dirty="0"/>
              <a:t>”</a:t>
            </a:r>
          </a:p>
          <a:p>
            <a:r>
              <a:rPr lang="en-GB" dirty="0"/>
              <a:t>Om </a:t>
            </a:r>
            <a:r>
              <a:rPr lang="en-GB" dirty="0" err="1"/>
              <a:t>trivsel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skolekulturen</a:t>
            </a:r>
            <a:r>
              <a:rPr lang="en-GB" dirty="0"/>
              <a:t>, om </a:t>
            </a:r>
            <a:r>
              <a:rPr lang="en-GB" dirty="0" err="1"/>
              <a:t>en</a:t>
            </a:r>
            <a:r>
              <a:rPr lang="en-GB" dirty="0"/>
              <a:t> god “LUS”, om </a:t>
            </a:r>
            <a:r>
              <a:rPr lang="en-GB" dirty="0" err="1"/>
              <a:t>hyring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fyring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kristen</a:t>
            </a:r>
            <a:r>
              <a:rPr lang="en-GB" dirty="0"/>
              <a:t> </a:t>
            </a:r>
            <a:r>
              <a:rPr lang="en-GB" dirty="0" err="1"/>
              <a:t>friskole</a:t>
            </a:r>
            <a:endParaRPr lang="en-GB" dirty="0"/>
          </a:p>
          <a:p>
            <a:endParaRPr lang="en-GB" dirty="0"/>
          </a:p>
          <a:p>
            <a:r>
              <a:rPr lang="en-GB" dirty="0"/>
              <a:t>Alle </a:t>
            </a:r>
            <a:r>
              <a:rPr lang="en-GB" dirty="0" err="1"/>
              <a:t>dage</a:t>
            </a:r>
            <a:r>
              <a:rPr lang="en-GB" dirty="0"/>
              <a:t> kl. 19.00-19.45</a:t>
            </a:r>
          </a:p>
          <a:p>
            <a:endParaRPr lang="en-GB" dirty="0"/>
          </a:p>
          <a:p>
            <a:r>
              <a:rPr lang="en-GB" dirty="0"/>
              <a:t>FORSLAG TIL TEMAER FOR WEBINARER FOR BESTYRELSER MODTAGES GERNE!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01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DEL 1: Hvad er en fri skole?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3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7B8A8E-892C-A288-7FED-704C04F07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682" y="1936376"/>
            <a:ext cx="7395156" cy="4432330"/>
          </a:xfrm>
        </p:spPr>
        <p:txBody>
          <a:bodyPr>
            <a:normAutofit/>
          </a:bodyPr>
          <a:lstStyle/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Lovgivning</a:t>
            </a:r>
            <a:endParaRPr lang="en-DK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Overbevisning</a:t>
            </a:r>
            <a:endParaRPr lang="en-DK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Tradition</a:t>
            </a:r>
            <a:endParaRPr lang="en-DK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l">
              <a:buFont typeface="Barlow" pitchFamily="2" charset="77"/>
              <a:buChar char="-"/>
            </a:pP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hybrid mellem ”forening</a:t>
            </a:r>
            <a:r>
              <a:rPr lang="da-DK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</a:t>
            </a:r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halvoffentlig enhed”</a:t>
            </a:r>
            <a:endParaRPr lang="en-DK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e Free Guy online - Viaplay">
            <a:extLst>
              <a:ext uri="{FF2B5EF4-FFF2-40B4-BE49-F238E27FC236}">
                <a16:creationId xmlns:a16="http://schemas.microsoft.com/office/drawing/2014/main" id="{4ADE096F-AC95-DB38-3A48-3235887D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377247"/>
            <a:ext cx="3027335" cy="45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6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A5F7A17D-2C40-5AD1-6BF9-8A893B5F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878" y="1868721"/>
            <a:ext cx="5394449" cy="28243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rgbClr val="F08E4F"/>
                </a:solidFill>
                <a:latin typeface="Barlow" pitchFamily="2" charset="77"/>
                <a:ea typeface="Baskerville" panose="02020502070401020303" pitchFamily="18" charset="0"/>
              </a:rPr>
              <a:t>Lovgivning og overbevisning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4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329B755-37C7-046E-E264-F0850E8F6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206" y="1868721"/>
            <a:ext cx="5677632" cy="449998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Friskolelovens §1</a:t>
            </a:r>
          </a:p>
          <a:p>
            <a:pPr algn="l">
              <a:lnSpc>
                <a:spcPct val="150000"/>
              </a:lnSpc>
            </a:pPr>
            <a:r>
              <a:rPr lang="en-GB" b="1" i="0" dirty="0">
                <a:solidFill>
                  <a:srgbClr val="212529"/>
                </a:solidFill>
                <a:effectLst/>
                <a:latin typeface="Questa-Regular"/>
              </a:rPr>
              <a:t>§ 1.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 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Friskoler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private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grundskoler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(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frie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grundskoler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)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kan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inden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for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rammerne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denne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lov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lovgivningen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øvrigt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give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undervisning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, der </a:t>
            </a:r>
            <a:r>
              <a:rPr lang="en-GB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stemmer med </a:t>
            </a:r>
            <a:r>
              <a:rPr lang="en-GB" b="0" i="0" dirty="0" err="1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skolernes</a:t>
            </a:r>
            <a:r>
              <a:rPr lang="en-GB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egen</a:t>
            </a:r>
            <a:r>
              <a:rPr lang="en-GB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highlight>
                  <a:srgbClr val="FFFF00"/>
                </a:highlight>
                <a:latin typeface="Questa-Regular"/>
              </a:rPr>
              <a:t>overbevisning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tilrettelægge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undervisningen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overensstemmelse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med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denne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overbevisning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.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afgør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inden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for de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samme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rammer frit,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hvilke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elever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de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vil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have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på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.</a:t>
            </a:r>
            <a:endParaRPr lang="en-DK" dirty="0">
              <a:solidFill>
                <a:srgbClr val="3E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1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A5F7A17D-2C40-5AD1-6BF9-8A893B5F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8702" y="1868721"/>
            <a:ext cx="5350800" cy="28243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rgbClr val="F08E4F"/>
                </a:solidFill>
                <a:latin typeface="Barlow" pitchFamily="2" charset="77"/>
                <a:ea typeface="Baskerville" panose="02020502070401020303" pitchFamily="18" charset="0"/>
              </a:rPr>
              <a:t>Bestyrelsens formelle ansvar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5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329B755-37C7-046E-E264-F0850E8F6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206" y="1868721"/>
            <a:ext cx="5677632" cy="449998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a-DK" dirty="0">
                <a:solidFill>
                  <a:srgbClr val="3E5044"/>
                </a:solidFill>
              </a:rPr>
              <a:t>Fra friskolelovens §5, stk. 7</a:t>
            </a:r>
          </a:p>
          <a:p>
            <a:pPr algn="l">
              <a:lnSpc>
                <a:spcPct val="150000"/>
              </a:lnSpc>
            </a:pPr>
            <a:r>
              <a:rPr lang="en-GB" b="0" i="1" dirty="0">
                <a:solidFill>
                  <a:srgbClr val="212529"/>
                </a:solidFill>
                <a:effectLst/>
                <a:latin typeface="Questa-Regular"/>
              </a:rPr>
              <a:t>Stk. 7.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 Den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overordnede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ledelse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varetages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af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bestyrelse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som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er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ansvarlig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for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skolens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drift over for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børne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-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og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Questa-Regular"/>
              </a:rPr>
              <a:t>undervisningsministeren</a:t>
            </a:r>
            <a:r>
              <a:rPr lang="en-GB" b="0" i="0" dirty="0">
                <a:solidFill>
                  <a:srgbClr val="212529"/>
                </a:solidFill>
                <a:effectLst/>
                <a:latin typeface="Questa-Regular"/>
              </a:rPr>
              <a:t>.</a:t>
            </a:r>
            <a:endParaRPr lang="en-DK" dirty="0">
              <a:solidFill>
                <a:srgbClr val="3E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849F8B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Traditionens fundament</a:t>
            </a:r>
            <a:endParaRPr lang="da-DK" sz="4400" dirty="0">
              <a:solidFill>
                <a:schemeClr val="bg1"/>
              </a:solidFill>
              <a:latin typeface="Barlow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6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5FAC9704-85DF-D741-7B63-7BDFCB5DC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373" y="2304579"/>
            <a:ext cx="9144000" cy="379933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Forældreretten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Mindretalsretten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3E5044"/>
                </a:solidFill>
                <a:latin typeface="Barlow" pitchFamily="2" charset="77"/>
              </a:rPr>
              <a:t>Skolefriheden</a:t>
            </a:r>
          </a:p>
          <a:p>
            <a:pPr algn="l">
              <a:lnSpc>
                <a:spcPct val="150000"/>
              </a:lnSpc>
            </a:pPr>
            <a:endParaRPr lang="da-DK" sz="2800" dirty="0">
              <a:solidFill>
                <a:srgbClr val="3E5044"/>
              </a:solidFill>
              <a:latin typeface="Barlow" pitchFamily="2" charset="77"/>
            </a:endParaRPr>
          </a:p>
          <a:p>
            <a:pPr algn="l">
              <a:lnSpc>
                <a:spcPct val="150000"/>
              </a:lnSpc>
            </a:pPr>
            <a:r>
              <a:rPr lang="da-DK" sz="2000" dirty="0">
                <a:solidFill>
                  <a:srgbClr val="3E5044"/>
                </a:solidFill>
                <a:latin typeface="Barlow" pitchFamily="2" charset="77"/>
              </a:rPr>
              <a:t>(Kristeligt også at have noget på hjerte, der rummer alt her og hisset)</a:t>
            </a:r>
            <a:endParaRPr lang="en-DK" sz="2000" dirty="0">
              <a:solidFill>
                <a:srgbClr val="3E5044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318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25FCC8-C634-1D74-548E-E3464D67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404"/>
            <a:ext cx="12191999" cy="983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B8D2C2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da-DK" sz="4400" b="1" dirty="0">
                <a:solidFill>
                  <a:srgbClr val="F08E4F"/>
                </a:solidFill>
                <a:latin typeface="Barlow SemiBold" pitchFamily="2" charset="77"/>
                <a:ea typeface="Baskerville" panose="02020502070401020303" pitchFamily="18" charset="0"/>
              </a:rPr>
              <a:t>Frihederne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7" y="1841442"/>
            <a:ext cx="9144000" cy="442925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60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wCenMT"/>
              </a:rPr>
              <a:t>Rammesat</a:t>
            </a:r>
            <a:r>
              <a:rPr lang="en-GB" sz="3600" dirty="0">
                <a:effectLst/>
                <a:latin typeface="TwCenMT"/>
              </a:rPr>
              <a:t> </a:t>
            </a:r>
            <a:r>
              <a:rPr lang="en-GB" sz="3600" dirty="0" err="1">
                <a:effectLst/>
                <a:latin typeface="TwCenMT"/>
              </a:rPr>
              <a:t>af</a:t>
            </a:r>
            <a:r>
              <a:rPr lang="en-GB" sz="3600" dirty="0">
                <a:effectLst/>
                <a:latin typeface="TwCenMT"/>
              </a:rPr>
              <a:t> </a:t>
            </a:r>
            <a:r>
              <a:rPr lang="en-GB" sz="3600" dirty="0">
                <a:latin typeface="TwCenMT"/>
              </a:rPr>
              <a:t>Gr. </a:t>
            </a:r>
            <a:r>
              <a:rPr lang="en-GB" sz="3600" dirty="0" err="1">
                <a:latin typeface="TwCenMT"/>
              </a:rPr>
              <a:t>Lov</a:t>
            </a:r>
            <a:r>
              <a:rPr lang="en-GB" sz="3600" dirty="0">
                <a:latin typeface="TwCenMT"/>
              </a:rPr>
              <a:t> §76, </a:t>
            </a:r>
            <a:r>
              <a:rPr lang="en-GB" sz="3600" dirty="0" err="1">
                <a:latin typeface="TwCenMT"/>
              </a:rPr>
              <a:t>friskoleloven</a:t>
            </a:r>
            <a:r>
              <a:rPr lang="en-GB" sz="3600" dirty="0">
                <a:latin typeface="TwCenMT"/>
              </a:rPr>
              <a:t> </a:t>
            </a:r>
            <a:r>
              <a:rPr lang="en-GB" sz="3600" dirty="0" err="1">
                <a:latin typeface="TwCenMT"/>
              </a:rPr>
              <a:t>og</a:t>
            </a:r>
            <a:r>
              <a:rPr lang="en-GB" sz="3600" dirty="0">
                <a:latin typeface="TwCenMT"/>
              </a:rPr>
              <a:t> </a:t>
            </a:r>
            <a:r>
              <a:rPr lang="en-GB" sz="3600" dirty="0" err="1">
                <a:latin typeface="TwCenMT"/>
              </a:rPr>
              <a:t>almindelig</a:t>
            </a:r>
            <a:r>
              <a:rPr lang="en-GB" sz="3600" dirty="0">
                <a:latin typeface="TwCenMT"/>
              </a:rPr>
              <a:t>, relevant </a:t>
            </a:r>
            <a:r>
              <a:rPr lang="en-GB" sz="3600" dirty="0" err="1">
                <a:latin typeface="TwCenMT"/>
              </a:rPr>
              <a:t>lovgivning</a:t>
            </a:r>
            <a:r>
              <a:rPr lang="en-GB" sz="3600" dirty="0">
                <a:latin typeface="TwCenMT"/>
              </a:rPr>
              <a:t> </a:t>
            </a:r>
            <a:r>
              <a:rPr lang="en-GB" sz="3600" dirty="0" err="1">
                <a:latin typeface="TwCenMT"/>
              </a:rPr>
              <a:t>har</a:t>
            </a:r>
            <a:r>
              <a:rPr lang="en-GB" sz="3600" dirty="0">
                <a:latin typeface="TwCenMT"/>
              </a:rPr>
              <a:t> vi:</a:t>
            </a:r>
          </a:p>
          <a:p>
            <a:pPr algn="l"/>
            <a:endParaRPr lang="en-GB" sz="3600" dirty="0">
              <a:effectLst/>
              <a:latin typeface="TwCenM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err="1">
                <a:effectLst/>
                <a:latin typeface="TwCenMT"/>
              </a:rPr>
              <a:t>Idémæssig</a:t>
            </a:r>
            <a:r>
              <a:rPr lang="en-GB" sz="3600" dirty="0">
                <a:effectLst/>
                <a:latin typeface="TwCenMT"/>
              </a:rPr>
              <a:t> </a:t>
            </a:r>
            <a:r>
              <a:rPr lang="en-GB" sz="3600" dirty="0" err="1">
                <a:effectLst/>
                <a:latin typeface="TwCenMT"/>
              </a:rPr>
              <a:t>frihed</a:t>
            </a:r>
            <a:endParaRPr lang="en-GB" sz="3600" dirty="0">
              <a:latin typeface="TwCenM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err="1">
                <a:effectLst/>
                <a:latin typeface="TwCenMT"/>
              </a:rPr>
              <a:t>Pædagogisk</a:t>
            </a:r>
            <a:r>
              <a:rPr lang="en-GB" sz="3600" dirty="0">
                <a:effectLst/>
                <a:latin typeface="TwCenMT"/>
              </a:rPr>
              <a:t> </a:t>
            </a:r>
            <a:r>
              <a:rPr lang="en-GB" sz="3600" dirty="0" err="1">
                <a:effectLst/>
                <a:latin typeface="TwCenMT"/>
              </a:rPr>
              <a:t>frihed</a:t>
            </a:r>
            <a:endParaRPr lang="en-GB" sz="3600" dirty="0">
              <a:effectLst/>
              <a:latin typeface="TwCenM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err="1">
                <a:effectLst/>
                <a:latin typeface="TwCenMT"/>
              </a:rPr>
              <a:t>Økonomisk</a:t>
            </a:r>
            <a:r>
              <a:rPr lang="en-GB" sz="3600" dirty="0">
                <a:effectLst/>
                <a:latin typeface="TwCenMT"/>
              </a:rPr>
              <a:t> </a:t>
            </a:r>
            <a:r>
              <a:rPr lang="en-GB" sz="3600" dirty="0" err="1">
                <a:effectLst/>
                <a:latin typeface="TwCenMT"/>
              </a:rPr>
              <a:t>frihed</a:t>
            </a:r>
            <a:endParaRPr lang="en-GB" sz="3600" dirty="0">
              <a:latin typeface="TwCenM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err="1">
                <a:effectLst/>
                <a:latin typeface="TwCenMT"/>
              </a:rPr>
              <a:t>Ansættelsesfrihed</a:t>
            </a:r>
            <a:endParaRPr lang="en-GB" sz="3600" dirty="0">
              <a:latin typeface="TwCenM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err="1">
                <a:effectLst/>
                <a:latin typeface="TwCenMT"/>
              </a:rPr>
              <a:t>Elevfrihed</a:t>
            </a:r>
            <a:r>
              <a:rPr lang="en-GB" sz="3600" dirty="0">
                <a:effectLst/>
                <a:latin typeface="TwCenMT"/>
              </a:rPr>
              <a:t> </a:t>
            </a:r>
            <a:endParaRPr lang="en-GB" sz="3600" dirty="0"/>
          </a:p>
          <a:p>
            <a:pPr algn="l">
              <a:lnSpc>
                <a:spcPct val="150000"/>
              </a:lnSpc>
            </a:pPr>
            <a:endParaRPr lang="en-DK" sz="2800" dirty="0">
              <a:solidFill>
                <a:srgbClr val="3E5044"/>
              </a:solidFill>
              <a:latin typeface="Barlow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7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6ECFC-4D99-D4A4-8F40-58E2F863E2BF}"/>
              </a:ext>
            </a:extLst>
          </p:cNvPr>
          <p:cNvSpPr/>
          <p:nvPr/>
        </p:nvSpPr>
        <p:spPr>
          <a:xfrm rot="20180388">
            <a:off x="6131248" y="3813694"/>
            <a:ext cx="5463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Det </a:t>
            </a:r>
            <a:r>
              <a:rPr lang="en-GB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betyder</a:t>
            </a:r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at vi </a:t>
            </a:r>
            <a:r>
              <a:rPr lang="en-GB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står</a:t>
            </a:r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alene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en-GB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ikke-reguleret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1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</a:rPr>
              <a:t>En hybrid</a:t>
            </a:r>
            <a:endParaRPr lang="da-DK" sz="4400" b="1" dirty="0">
              <a:solidFill>
                <a:schemeClr val="bg1"/>
              </a:solidFill>
              <a:latin typeface="Barlow SemiBold" pitchFamily="2" charset="77"/>
              <a:ea typeface="Baskerville" panose="02020502070401020303" pitchFamily="18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8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861BE1FD-463A-2FE2-09AB-C128618A7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82" y="1678510"/>
            <a:ext cx="9011858" cy="4432330"/>
          </a:xfrm>
        </p:spPr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fri skole varetager en offentlig opgave (undervisning, prøver osv.), men er IKKE en statslig/kommunal enhed.</a:t>
            </a:r>
          </a:p>
          <a:p>
            <a:pPr algn="l"/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fri skole er selvejende eller privat og kan </a:t>
            </a:r>
            <a:r>
              <a:rPr lang="da-DK" sz="28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et vist omfang</a:t>
            </a:r>
            <a:r>
              <a:rPr lang="da-DK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sammenlignes med en forening.</a:t>
            </a:r>
            <a:endParaRPr lang="da-DK" sz="2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fri skole har en friere ramme end f.eks. en folkeskole – til gengæld lever den kun, hvis den kan tiltrække elever.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A5E9A3B7-E1B6-57D5-7D62-F551EAB92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6" r="17846"/>
          <a:stretch/>
        </p:blipFill>
        <p:spPr>
          <a:xfrm>
            <a:off x="0" y="199413"/>
            <a:ext cx="3530165" cy="5472339"/>
          </a:xfrm>
          <a:prstGeom prst="rect">
            <a:avLst/>
          </a:prstGeom>
          <a:ln w="12700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01395-B0CD-3743-B958-AC01720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02"/>
            <a:ext cx="12192000" cy="1387990"/>
          </a:xfrm>
          <a:solidFill>
            <a:srgbClr val="F08E4F"/>
          </a:solidFill>
        </p:spPr>
        <p:txBody>
          <a:bodyPr anchor="ctr">
            <a:norm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Barlow" pitchFamily="2" charset="77"/>
                <a:ea typeface="Baskerville" panose="02020502070401020303" pitchFamily="18" charset="0"/>
              </a:rPr>
              <a:t>OVERBLIK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048474-C268-850D-E8C0-C86F81878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682" y="1936376"/>
            <a:ext cx="7395156" cy="4432330"/>
          </a:xfrm>
        </p:spPr>
        <p:txBody>
          <a:bodyPr>
            <a:normAutofit/>
          </a:bodyPr>
          <a:lstStyle/>
          <a:p>
            <a:pPr marR="1137920" algn="l">
              <a:lnSpc>
                <a:spcPct val="105000"/>
              </a:lnSpc>
            </a:pPr>
            <a:r>
              <a:rPr lang="da-DK" sz="3500" b="1" dirty="0">
                <a:solidFill>
                  <a:srgbClr val="3E4F44"/>
                </a:solidFill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TEMA: </a:t>
            </a:r>
            <a:r>
              <a:rPr lang="da-DK" sz="3500" b="1" dirty="0">
                <a:solidFill>
                  <a:srgbClr val="3E4F44"/>
                </a:solidFill>
                <a:effectLst/>
                <a:latin typeface="Barlow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”Ny i bestyrelsen”</a:t>
            </a:r>
            <a:endParaRPr lang="en-DK" sz="3500" b="1" dirty="0">
              <a:solidFill>
                <a:srgbClr val="3E4F44"/>
              </a:solidFill>
              <a:effectLst/>
              <a:latin typeface="Barlow" pitchFamily="2" charset="77"/>
              <a:ea typeface="Times New Roman" panose="02020603050405020304" pitchFamily="18" charset="0"/>
              <a:cs typeface="Barlow" pitchFamily="2" charset="77"/>
            </a:endParaRPr>
          </a:p>
          <a:p>
            <a:pPr lvl="0" algn="l"/>
            <a:endParaRPr lang="da-DK" sz="2800" dirty="0"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da-DK" sz="2800" dirty="0">
                <a:effectLst/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1. Hvad er en fri skole? ✔️</a:t>
            </a:r>
          </a:p>
          <a:p>
            <a:pPr lvl="0" algn="l"/>
            <a:r>
              <a:rPr lang="da-DK" sz="2800" dirty="0">
                <a:effectLst/>
                <a:highlight>
                  <a:srgbClr val="B8D2C2"/>
                </a:highlight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2. Hvad er bestyrelsens opgave og ansvar?</a:t>
            </a:r>
          </a:p>
          <a:p>
            <a:pPr lvl="0" algn="l"/>
            <a:r>
              <a:rPr lang="da-DK" sz="2800" dirty="0">
                <a:latin typeface="Barlow" pitchFamily="2" charset="77"/>
                <a:ea typeface="Calibri" panose="020F0502020204030204" pitchFamily="34" charset="0"/>
                <a:cs typeface="Calibri" panose="020F0502020204030204" pitchFamily="34" charset="0"/>
              </a:rPr>
              <a:t>3. Roller i bestyrelsen</a:t>
            </a:r>
            <a:endParaRPr lang="da-DK" sz="2800" dirty="0">
              <a:effectLst/>
              <a:latin typeface="Barlow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015A3A-D4A4-E422-E30F-2390C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838" y="6368706"/>
            <a:ext cx="685800" cy="365125"/>
          </a:xfrm>
        </p:spPr>
        <p:txBody>
          <a:bodyPr/>
          <a:lstStyle/>
          <a:p>
            <a:r>
              <a:rPr lang="da-DK" dirty="0">
                <a:solidFill>
                  <a:srgbClr val="849F8B"/>
                </a:solidFill>
                <a:latin typeface="Barlow" pitchFamily="2" charset="77"/>
              </a:rPr>
              <a:t>Side </a:t>
            </a:r>
            <a:fld id="{29BCD767-E5CA-8B45-B71B-ADE0E6A77CD4}" type="slidenum">
              <a:rPr lang="da-DK" smtClean="0">
                <a:solidFill>
                  <a:srgbClr val="849F8B"/>
                </a:solidFill>
                <a:latin typeface="Barlow" pitchFamily="2" charset="77"/>
              </a:rPr>
              <a:t>9</a:t>
            </a:fld>
            <a:endParaRPr lang="da-DK" dirty="0">
              <a:solidFill>
                <a:srgbClr val="849F8B"/>
              </a:solidFill>
              <a:latin typeface="Barlow" pitchFamily="2" charset="77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FA70F-A6B7-8782-8A29-F131D6E5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248"/>
            <a:ext cx="12204000" cy="9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1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D9B62652CFC49B10A53D37456A484" ma:contentTypeVersion="15" ma:contentTypeDescription="Opret et nyt dokument." ma:contentTypeScope="" ma:versionID="2ebaad91ab98dfd0722da7fccb8a0943">
  <xsd:schema xmlns:xsd="http://www.w3.org/2001/XMLSchema" xmlns:xs="http://www.w3.org/2001/XMLSchema" xmlns:p="http://schemas.microsoft.com/office/2006/metadata/properties" xmlns:ns2="11feb33f-abdb-4ce5-8822-6a4a15d1ce4b" xmlns:ns3="397e4125-4451-4c21-a14c-91aae4068bd4" targetNamespace="http://schemas.microsoft.com/office/2006/metadata/properties" ma:root="true" ma:fieldsID="f2aedac65f46e6d70e8195e3e50ff33f" ns2:_="" ns3:_="">
    <xsd:import namespace="11feb33f-abdb-4ce5-8822-6a4a15d1ce4b"/>
    <xsd:import namespace="397e4125-4451-4c21-a14c-91aae4068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eb33f-abdb-4ce5-8822-6a4a15d1c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c9dffe88-f9b9-4598-9c67-4af0d1125e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e4125-4451-4c21-a14c-91aae4068bd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d75145c-8ba2-4de1-b603-776281f80beb}" ma:internalName="TaxCatchAll" ma:showField="CatchAllData" ma:web="397e4125-4451-4c21-a14c-91aae4068b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F2B8F7-0616-4324-8CD7-E44DD28CB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8ACDD8-1D7E-44D6-A355-EE19B9272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feb33f-abdb-4ce5-8822-6a4a15d1ce4b"/>
    <ds:schemaRef ds:uri="397e4125-4451-4c21-a14c-91aae4068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791</Words>
  <Application>Microsoft Macintosh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Barlow</vt:lpstr>
      <vt:lpstr>Barlow SemiBold</vt:lpstr>
      <vt:lpstr>Calibri</vt:lpstr>
      <vt:lpstr>Calibri Light</vt:lpstr>
      <vt:lpstr>Courier New</vt:lpstr>
      <vt:lpstr>Questa-Regular</vt:lpstr>
      <vt:lpstr>TwCenMT</vt:lpstr>
      <vt:lpstr>Wingdings</vt:lpstr>
      <vt:lpstr>Office-tema</vt:lpstr>
      <vt:lpstr>FKF-Webinar: ”Ny i bestyrelsen”</vt:lpstr>
      <vt:lpstr>Program</vt:lpstr>
      <vt:lpstr>DEL 1: Hvad er en fri skole?</vt:lpstr>
      <vt:lpstr>Lovgivning og overbevisning</vt:lpstr>
      <vt:lpstr>Bestyrelsens formelle ansvar</vt:lpstr>
      <vt:lpstr>Traditionens fundament</vt:lpstr>
      <vt:lpstr>Frihederne</vt:lpstr>
      <vt:lpstr>En hybrid</vt:lpstr>
      <vt:lpstr>OVERBLIK</vt:lpstr>
      <vt:lpstr>DEL 2: Hvad er bestyrelsens opgave og ansvar?</vt:lpstr>
      <vt:lpstr>At følge overbevisningen</vt:lpstr>
      <vt:lpstr>At sikre skolen</vt:lpstr>
      <vt:lpstr>Integritet og soliditet</vt:lpstr>
      <vt:lpstr>Økonomi</vt:lpstr>
      <vt:lpstr>Sprog og PR</vt:lpstr>
      <vt:lpstr>Tage det overordnede ansvar</vt:lpstr>
      <vt:lpstr>Ansættelser</vt:lpstr>
      <vt:lpstr>OVERBLIK</vt:lpstr>
      <vt:lpstr>DEL 3: Roller i bestyrelsen</vt:lpstr>
      <vt:lpstr>OVERBLIK</vt:lpstr>
      <vt:lpstr>Spørgsmål og kommentarer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Filbert</dc:creator>
  <cp:lastModifiedBy>Jakob Carl Christensen</cp:lastModifiedBy>
  <cp:revision>50</cp:revision>
  <dcterms:created xsi:type="dcterms:W3CDTF">2022-10-03T10:58:45Z</dcterms:created>
  <dcterms:modified xsi:type="dcterms:W3CDTF">2023-11-26T15:34:48Z</dcterms:modified>
</cp:coreProperties>
</file>